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6"/>
  </p:notesMasterIdLst>
  <p:sldIdLst>
    <p:sldId id="256" r:id="rId3"/>
    <p:sldId id="292" r:id="rId4"/>
    <p:sldId id="339" r:id="rId5"/>
    <p:sldId id="293" r:id="rId6"/>
    <p:sldId id="294" r:id="rId7"/>
    <p:sldId id="309" r:id="rId8"/>
    <p:sldId id="296" r:id="rId9"/>
    <p:sldId id="322" r:id="rId10"/>
    <p:sldId id="337" r:id="rId11"/>
    <p:sldId id="346" r:id="rId12"/>
    <p:sldId id="347" r:id="rId13"/>
    <p:sldId id="414" r:id="rId14"/>
    <p:sldId id="416" r:id="rId15"/>
    <p:sldId id="415" r:id="rId16"/>
    <p:sldId id="417" r:id="rId17"/>
    <p:sldId id="375" r:id="rId18"/>
    <p:sldId id="349" r:id="rId19"/>
    <p:sldId id="306" r:id="rId20"/>
    <p:sldId id="351" r:id="rId21"/>
    <p:sldId id="353" r:id="rId22"/>
    <p:sldId id="354" r:id="rId23"/>
    <p:sldId id="356" r:id="rId24"/>
    <p:sldId id="357" r:id="rId25"/>
    <p:sldId id="316" r:id="rId26"/>
    <p:sldId id="359" r:id="rId27"/>
    <p:sldId id="360" r:id="rId28"/>
    <p:sldId id="361" r:id="rId29"/>
    <p:sldId id="377" r:id="rId30"/>
    <p:sldId id="378" r:id="rId31"/>
    <p:sldId id="376" r:id="rId32"/>
    <p:sldId id="311" r:id="rId33"/>
    <p:sldId id="313" r:id="rId34"/>
    <p:sldId id="312" r:id="rId35"/>
    <p:sldId id="341" r:id="rId36"/>
    <p:sldId id="380" r:id="rId37"/>
    <p:sldId id="382" r:id="rId38"/>
    <p:sldId id="381" r:id="rId39"/>
    <p:sldId id="343" r:id="rId40"/>
    <p:sldId id="344" r:id="rId41"/>
    <p:sldId id="301" r:id="rId42"/>
    <p:sldId id="314" r:id="rId43"/>
    <p:sldId id="302" r:id="rId44"/>
    <p:sldId id="363" r:id="rId45"/>
    <p:sldId id="364" r:id="rId46"/>
    <p:sldId id="365" r:id="rId47"/>
    <p:sldId id="366" r:id="rId48"/>
    <p:sldId id="367" r:id="rId49"/>
    <p:sldId id="368" r:id="rId50"/>
    <p:sldId id="371" r:id="rId51"/>
    <p:sldId id="370" r:id="rId52"/>
    <p:sldId id="372" r:id="rId53"/>
    <p:sldId id="374" r:id="rId54"/>
    <p:sldId id="321" r:id="rId5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1"/>
    <p:restoredTop sz="75473" autoAdjust="0"/>
  </p:normalViewPr>
  <p:slideViewPr>
    <p:cSldViewPr showGuides="1">
      <p:cViewPr varScale="1">
        <p:scale>
          <a:sx n="85" d="100"/>
          <a:sy n="85" d="100"/>
        </p:scale>
        <p:origin x="198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90204" pitchFamily="34" charset="0"/>
                <a:ea typeface="宋体" pitchFamily="2" charset="-122"/>
              </a:defRPr>
            </a:lvl1pPr>
          </a:lstStyle>
          <a:p>
            <a:pPr>
              <a:defRPr/>
            </a:pPr>
            <a:fld id="{DF9DBC32-08BC-A540-B05F-8EB2ED457021}" type="datetimeFigureOut">
              <a:rPr lang="zh-CN" altLang="en-US"/>
              <a:t>2025/9/2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BD63DA1E-1CD7-2445-AF75-5A65B152046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图是对敏捷价值主张的一个简要呈现，在资源和时间固定的情况下，通过调节特性的选择，</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p>
          <a:p>
            <a:pPr lvl="0"/>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11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E8257EDC-2610-AA4C-BE99-14A5BB2B7191}" type="slidenum">
              <a:rPr lang="zh-CN" altLang="en-US" smtClean="0"/>
              <a:t>38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43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9705" marR="0" lvl="0" indent="-179705" algn="l" defTabSz="914400" rtl="0" eaLnBrk="1" fontAlgn="auto" latinLnBrk="0" hangingPunct="1">
              <a:lnSpc>
                <a:spcPct val="100000"/>
              </a:lnSpc>
              <a:spcBef>
                <a:spcPts val="0"/>
              </a:spcBef>
              <a:spcAft>
                <a:spcPts val="0"/>
              </a:spcAft>
              <a:buClrTx/>
              <a:buSzTx/>
              <a:defRPr/>
            </a:pPr>
            <a:r>
              <a:rPr kumimoji="1" lang="en-US" altLang="zh-CN" sz="1200" dirty="0"/>
              <a:t>DevOps</a:t>
            </a:r>
            <a:r>
              <a:rPr kumimoji="1" lang="zh-CN" altLang="en-US" sz="1200" dirty="0"/>
              <a:t>它不仅仅体现在流程上打通了软件开发的整个生命周期，它还包括以下五个要素：</a:t>
            </a:r>
            <a:br>
              <a:rPr kumimoji="1" lang="en-US" altLang="zh-CN" sz="1200" dirty="0"/>
            </a:br>
            <a:r>
              <a:rPr kumimoji="1" lang="zh-CN" altLang="en-US" sz="1200" dirty="0"/>
              <a:t>首先是</a:t>
            </a:r>
            <a:r>
              <a:rPr lang="zh-CN" altLang="en-US" sz="1200" dirty="0">
                <a:latin typeface="华文细黑" pitchFamily="2" charset="-122"/>
                <a:ea typeface="华文细黑" pitchFamily="2" charset="-122"/>
              </a:rPr>
              <a:t>文化</a:t>
            </a:r>
            <a:r>
              <a:rPr lang="zh-CN" altLang="en-US" sz="1200" dirty="0">
                <a:latin typeface="+mn-lt"/>
                <a:ea typeface="+mn-ea"/>
              </a:rPr>
              <a:t>：</a:t>
            </a:r>
            <a:r>
              <a:rPr lang="en-US" altLang="zh-CN" sz="1200" dirty="0">
                <a:latin typeface="+mn-lt"/>
                <a:ea typeface="+mn-ea"/>
              </a:rPr>
              <a:t>DevOps</a:t>
            </a:r>
            <a:r>
              <a:rPr lang="zh-CN" altLang="en-US" sz="1200" dirty="0">
                <a:latin typeface="+mn-lt"/>
                <a:ea typeface="+mn-ea"/>
              </a:rPr>
              <a:t>与传统职能型团队不同，它的前提是</a:t>
            </a:r>
            <a:r>
              <a:rPr lang="zh-CN" altLang="en-US" sz="1200" dirty="0">
                <a:ea typeface="华文细黑" pitchFamily="2" charset="-122"/>
                <a:cs typeface="Arial" panose="020B0604020202090204" pitchFamily="34" charset="0"/>
              </a:rPr>
              <a:t>建⽴一体化的全功能团队，打破开发</a:t>
            </a:r>
            <a:r>
              <a:rPr lang="en-US" altLang="zh-CN" sz="1200" dirty="0">
                <a:ea typeface="华文细黑" pitchFamily="2" charset="-122"/>
                <a:cs typeface="Arial" panose="020B0604020202090204" pitchFamily="34" charset="0"/>
              </a:rPr>
              <a:t>(Dev)</a:t>
            </a:r>
            <a:r>
              <a:rPr lang="zh-CN" altLang="en-US" sz="1200" dirty="0">
                <a:ea typeface="华文细黑" pitchFamily="2" charset="-122"/>
                <a:cs typeface="Arial" panose="020B0604020202090204" pitchFamily="34" charset="0"/>
              </a:rPr>
              <a:t>与技术运营</a:t>
            </a:r>
            <a:r>
              <a:rPr lang="en-US" altLang="zh-CN" sz="1200" dirty="0">
                <a:ea typeface="华文细黑" pitchFamily="2" charset="-122"/>
                <a:cs typeface="Arial" panose="020B0604020202090204" pitchFamily="34" charset="0"/>
              </a:rPr>
              <a:t>(Ops)</a:t>
            </a:r>
            <a:r>
              <a:rPr lang="zh-CN" altLang="en-US" sz="1200" dirty="0">
                <a:ea typeface="华文细黑" pitchFamily="2" charset="-122"/>
                <a:cs typeface="Arial" panose="020B0604020202090204" pitchFamily="34" charset="0"/>
              </a:rPr>
              <a:t>隔阂，形成</a:t>
            </a:r>
            <a:r>
              <a:rPr lang="en-US" altLang="zh-CN" sz="1200" dirty="0">
                <a:ea typeface="华文细黑" pitchFamily="2" charset="-122"/>
                <a:cs typeface="Arial" panose="020B0604020202090204" pitchFamily="34" charset="0"/>
              </a:rPr>
              <a:t>DevOps</a:t>
            </a:r>
            <a:r>
              <a:rPr lang="zh-CN" altLang="en-US" sz="1200" dirty="0">
                <a:ea typeface="华文细黑" pitchFamily="2" charset="-122"/>
                <a:cs typeface="Arial" panose="020B0604020202090204" pitchFamily="34" charset="0"/>
              </a:rPr>
              <a:t>的协同合作的文化氛围</a:t>
            </a:r>
            <a:endParaRPr lang="en-US" altLang="zh-CN" sz="1200" dirty="0">
              <a:ea typeface="华文细黑" pitchFamily="2" charset="-122"/>
              <a:cs typeface="Arial" panose="020B0604020202090204" pitchFamily="34" charset="0"/>
            </a:endParaRPr>
          </a:p>
          <a:p>
            <a:pPr marL="179705" marR="0" lvl="0" indent="-179705" algn="l" defTabSz="914400" rtl="0" eaLnBrk="1" fontAlgn="auto" latinLnBrk="0" hangingPunct="1">
              <a:lnSpc>
                <a:spcPct val="100000"/>
              </a:lnSpc>
              <a:spcBef>
                <a:spcPts val="0"/>
              </a:spcBef>
              <a:spcAft>
                <a:spcPts val="0"/>
              </a:spcAft>
              <a:buClrTx/>
              <a:buSzTx/>
              <a:defRPr/>
            </a:pPr>
            <a:r>
              <a:rPr lang="zh-CN" altLang="en-US" sz="1200" dirty="0">
                <a:latin typeface="华文细黑" pitchFamily="2" charset="-122"/>
                <a:ea typeface="华文细黑" pitchFamily="2" charset="-122"/>
              </a:rPr>
              <a:t>第二是自动化：</a:t>
            </a:r>
            <a:r>
              <a:rPr lang="zh-CN" altLang="en-US" sz="1200" dirty="0">
                <a:ea typeface="华文细黑" pitchFamily="2" charset="-122"/>
                <a:cs typeface="Arial" panose="020B0604020202090204" pitchFamily="34" charset="0"/>
              </a:rPr>
              <a:t>自动化一切可以自动化的，通过自动化的工具或脚本实现软件工程从构建到运维过程的自动化流水线作业</a:t>
            </a:r>
            <a:endParaRPr lang="en-US" altLang="zh-CN" sz="1200" dirty="0">
              <a:ea typeface="华文细黑" pitchFamily="2" charset="-122"/>
              <a:cs typeface="Arial" panose="020B0604020202090204" pitchFamily="34" charset="0"/>
            </a:endParaRPr>
          </a:p>
          <a:p>
            <a:pPr marL="179705" marR="0" lvl="0" indent="-179705" algn="l" defTabSz="914400" rtl="0" eaLnBrk="1" fontAlgn="auto" latinLnBrk="0" hangingPunct="1">
              <a:lnSpc>
                <a:spcPct val="100000"/>
              </a:lnSpc>
              <a:spcBef>
                <a:spcPts val="0"/>
              </a:spcBef>
              <a:spcAft>
                <a:spcPts val="0"/>
              </a:spcAft>
              <a:buClrTx/>
              <a:buSzTx/>
              <a:defRPr/>
            </a:pPr>
            <a:r>
              <a:rPr lang="zh-CN" altLang="en-US" sz="1200" dirty="0">
                <a:latin typeface="华文细黑" pitchFamily="2" charset="-122"/>
                <a:ea typeface="华文细黑" pitchFamily="2" charset="-122"/>
              </a:rPr>
              <a:t>第三是精益：</a:t>
            </a:r>
            <a:r>
              <a:rPr lang="zh-CN" altLang="en-US" sz="1200" dirty="0">
                <a:ea typeface="华文细黑" pitchFamily="2" charset="-122"/>
                <a:cs typeface="Arial" panose="020B0604020202090204" pitchFamily="34" charset="0"/>
              </a:rPr>
              <a:t>以精益的⽅式⼩步快跑，持续改善，</a:t>
            </a:r>
            <a:endParaRPr lang="en-US" altLang="zh-CN" sz="1200" dirty="0">
              <a:ea typeface="华文细黑" pitchFamily="2" charset="-122"/>
              <a:cs typeface="Arial" panose="020B0604020202090204" pitchFamily="34" charset="0"/>
            </a:endParaRPr>
          </a:p>
          <a:p>
            <a:pPr marL="179705" marR="0" lvl="0" indent="-179705" algn="l" defTabSz="914400" rtl="0" eaLnBrk="1" fontAlgn="auto" latinLnBrk="0" hangingPunct="1">
              <a:lnSpc>
                <a:spcPct val="100000"/>
              </a:lnSpc>
              <a:spcBef>
                <a:spcPts val="0"/>
              </a:spcBef>
              <a:spcAft>
                <a:spcPts val="0"/>
              </a:spcAft>
              <a:buClrTx/>
              <a:buSzTx/>
              <a:defRPr/>
            </a:pPr>
            <a:r>
              <a:rPr lang="zh-CN" altLang="en-US" sz="1200" dirty="0">
                <a:latin typeface="华文细黑" pitchFamily="2" charset="-122"/>
                <a:ea typeface="华文细黑" pitchFamily="2" charset="-122"/>
              </a:rPr>
              <a:t>第四是度量</a:t>
            </a:r>
            <a:r>
              <a:rPr lang="zh-CN" altLang="en-US" sz="1200" dirty="0">
                <a:latin typeface="+mn-lt"/>
                <a:ea typeface="华文细黑" pitchFamily="2" charset="-122"/>
                <a:cs typeface="Arial" panose="020B0604020202090204" pitchFamily="34" charset="0"/>
              </a:rPr>
              <a:t>：</a:t>
            </a:r>
            <a:r>
              <a:rPr lang="zh-CN" altLang="en-US" sz="1200" dirty="0">
                <a:ea typeface="华文细黑" pitchFamily="2" charset="-122"/>
                <a:cs typeface="Arial" panose="020B0604020202090204" pitchFamily="34" charset="0"/>
              </a:rPr>
              <a:t>建⽴有效的监测与度量手段快速获得反馈，推动产品和团队的持续改进，测试驱动开发、增量式开发这些实践都是为了获得有效反馈并作用于下一次迭代周期中</a:t>
            </a:r>
            <a:endParaRPr lang="en-US" altLang="zh-CN" sz="1200" dirty="0">
              <a:ea typeface="华文细黑" pitchFamily="2" charset="-122"/>
              <a:cs typeface="Arial" panose="020B0604020202090204" pitchFamily="34" charset="0"/>
            </a:endParaRPr>
          </a:p>
          <a:p>
            <a:pPr marL="179705" marR="0" lvl="0" indent="-179705" algn="l" defTabSz="914400" rtl="0" eaLnBrk="1" fontAlgn="auto" latinLnBrk="0" hangingPunct="1">
              <a:lnSpc>
                <a:spcPct val="100000"/>
              </a:lnSpc>
              <a:spcBef>
                <a:spcPts val="0"/>
              </a:spcBef>
              <a:spcAft>
                <a:spcPts val="0"/>
              </a:spcAft>
              <a:buClrTx/>
              <a:buSzTx/>
              <a:defRPr/>
            </a:pPr>
            <a:r>
              <a:rPr lang="zh-CN" altLang="en-US" sz="1200" dirty="0">
                <a:latin typeface="华文细黑" pitchFamily="2" charset="-122"/>
                <a:ea typeface="华文细黑" pitchFamily="2" charset="-122"/>
              </a:rPr>
              <a:t>第五是分享：</a:t>
            </a:r>
            <a:r>
              <a:rPr lang="zh-CN" altLang="en-US" sz="1200" dirty="0">
                <a:ea typeface="华文细黑" pitchFamily="2" charset="-122"/>
                <a:cs typeface="Arial" panose="020B0604020202090204" pitchFamily="34" charset="0"/>
              </a:rPr>
              <a:t>不同职能、不同产品之间经验分享能够促进</a:t>
            </a:r>
            <a:r>
              <a:rPr lang="en-US" altLang="zh-CN" sz="1200" dirty="0">
                <a:ea typeface="华文细黑" pitchFamily="2" charset="-122"/>
                <a:cs typeface="Arial" panose="020B0604020202090204" pitchFamily="34" charset="0"/>
              </a:rPr>
              <a:t>DevOps</a:t>
            </a:r>
            <a:r>
              <a:rPr lang="zh-CN" altLang="en-US" sz="1200" dirty="0">
                <a:ea typeface="华文细黑" pitchFamily="2" charset="-122"/>
                <a:cs typeface="Arial" panose="020B0604020202090204" pitchFamily="34" charset="0"/>
              </a:rPr>
              <a:t>的文化沉淀，促进产品迭代和更新</a:t>
            </a:r>
            <a:endParaRPr lang="en-US" altLang="zh-CN" sz="1200" dirty="0">
              <a:ea typeface="华文细黑" pitchFamily="2" charset="-122"/>
              <a:cs typeface="Arial" panose="020B060402020209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ea typeface="华文细黑" pitchFamily="2" charset="-122"/>
              <a:cs typeface="Arial" panose="020B0604020202090204" pitchFamily="34" charset="0"/>
            </a:endParaRPr>
          </a:p>
          <a:p>
            <a:r>
              <a:rPr lang="en-US" altLang="zh-CN" sz="1200" dirty="0">
                <a:solidFill>
                  <a:srgbClr val="000000"/>
                </a:solidFill>
              </a:rPr>
              <a:t>DevOps</a:t>
            </a:r>
            <a:r>
              <a:rPr lang="zh-CN" altLang="en-US" sz="1200" dirty="0">
                <a:solidFill>
                  <a:srgbClr val="000000"/>
                </a:solidFill>
              </a:rPr>
              <a:t>是敏捷理念从开发领域向运维领域的延伸</a:t>
            </a:r>
            <a:endParaRPr lang="en-US" altLang="zh-CN" sz="1200" dirty="0"/>
          </a:p>
          <a:p>
            <a:pPr marL="629920" indent="-269875">
              <a:buClr>
                <a:schemeClr val="tx1"/>
              </a:buClr>
              <a:buSzPct val="50000"/>
              <a:buFont typeface="Wingdings" panose="05000000000000000000" pitchFamily="2" charset="2"/>
              <a:buChar char="p"/>
            </a:pPr>
            <a:r>
              <a:rPr lang="zh-CN" altLang="en-US" sz="1200" dirty="0"/>
              <a:t>计划阶段：运维人员为开发人员提供需求，并制定发布计划</a:t>
            </a:r>
            <a:endParaRPr lang="en-US" altLang="zh-CN" sz="1200" dirty="0"/>
          </a:p>
          <a:p>
            <a:pPr marL="629920" indent="-269875">
              <a:buClr>
                <a:schemeClr val="tx1"/>
              </a:buClr>
              <a:buSzPct val="50000"/>
              <a:buFont typeface="Wingdings" panose="05000000000000000000" pitchFamily="2" charset="2"/>
              <a:buChar char="p"/>
            </a:pPr>
            <a:r>
              <a:rPr lang="zh-CN" altLang="en-US" sz="1200" dirty="0"/>
              <a:t>编码</a:t>
            </a:r>
            <a:r>
              <a:rPr lang="en-US" altLang="zh-CN" sz="1200" dirty="0"/>
              <a:t>/</a:t>
            </a:r>
            <a:r>
              <a:rPr lang="zh-CN" altLang="en-US" sz="1200" dirty="0"/>
              <a:t>构建</a:t>
            </a:r>
            <a:r>
              <a:rPr lang="en-US" altLang="zh-CN" sz="1200" dirty="0"/>
              <a:t>/</a:t>
            </a:r>
            <a:r>
              <a:rPr lang="zh-CN" altLang="en-US" sz="1200" dirty="0"/>
              <a:t>验证阶段：</a:t>
            </a:r>
            <a:r>
              <a:rPr lang="en-US" altLang="zh-CN" sz="1200" dirty="0"/>
              <a:t>Scrum</a:t>
            </a:r>
            <a:r>
              <a:rPr lang="zh-CN" altLang="en-US" sz="1200" dirty="0"/>
              <a:t>、极限编程和精益生产，持续集成、自动化测试等</a:t>
            </a:r>
            <a:endParaRPr lang="en-US" altLang="zh-CN" sz="1200" dirty="0"/>
          </a:p>
          <a:p>
            <a:pPr marL="629920" indent="-269875">
              <a:buClr>
                <a:schemeClr val="tx1"/>
              </a:buClr>
              <a:buSzPct val="50000"/>
              <a:buFont typeface="Wingdings" panose="05000000000000000000" pitchFamily="2" charset="2"/>
              <a:buChar char="p"/>
            </a:pPr>
            <a:r>
              <a:rPr lang="zh-CN" altLang="en-US" sz="1200" dirty="0"/>
              <a:t>部署阶段：开发团队负责部署、监测部署过程，以及部署后的运行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ea typeface="华文细黑" pitchFamily="2" charset="-122"/>
              <a:cs typeface="Arial" panose="020B060402020209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44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持续集成指的是，频繁地</a:t>
            </a:r>
            <a:r>
              <a:rPr lang="en-US" altLang="zh-CN" sz="1200" dirty="0"/>
              <a:t>(</a:t>
            </a:r>
            <a:r>
              <a:rPr lang="zh-CN" altLang="en-US" sz="1200" dirty="0"/>
              <a:t>一天多次</a:t>
            </a:r>
            <a:r>
              <a:rPr lang="en-US" altLang="zh-CN" sz="1200" dirty="0"/>
              <a:t>)</a:t>
            </a:r>
            <a:r>
              <a:rPr lang="zh-CN" altLang="en-US" sz="1200" dirty="0"/>
              <a:t>将代码集成到主干。持续集成的目的，就是让产品可以快速迭代，同时还能保持高质量。它的核心措施是，代码集成到主干之前，必须通过自动化测试。只要有一个测试用例失败，就不能集成。持续集成并不能消除 </a:t>
            </a:r>
            <a:r>
              <a:rPr lang="en-US" altLang="zh-CN" sz="1200" dirty="0"/>
              <a:t>Bug</a:t>
            </a:r>
            <a:r>
              <a:rPr lang="zh-CN" altLang="en-US" sz="1200" dirty="0"/>
              <a:t>，而是让它们非常容易发现和改正。</a:t>
            </a:r>
            <a:endParaRPr lang="en-US" altLang="zh-CN" sz="1200" dirty="0"/>
          </a:p>
          <a:p>
            <a:r>
              <a:rPr lang="zh-CN" altLang="en-US" sz="1200" dirty="0"/>
              <a:t>持续交付</a:t>
            </a:r>
            <a:r>
              <a:rPr lang="en-US" altLang="zh-CN" sz="1200" dirty="0"/>
              <a:t>(Continuous delivery)</a:t>
            </a:r>
            <a:r>
              <a:rPr lang="zh-CN" altLang="en-US" sz="1200" dirty="0"/>
              <a:t>指的是，频繁地将软件的新版本，交付给质量团队或者用户，以供评审。如果评审通过，代码就进入生产阶段。持续交付可以看作持续集成的下一步。它强调的是，不管怎么更新，软件是随时随地可以交付的。</a:t>
            </a: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45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endPar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r>
              <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200" kern="1200" baseline="0" dirty="0" err="1">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200" kern="1200" baseline="0" dirty="0">
                <a:solidFill>
                  <a:schemeClr val="tx1"/>
                </a:solidFill>
                <a:effectLst/>
                <a:latin typeface="Huawei Sans" panose="020C0503030203020204" pitchFamily="34" charset="0"/>
                <a:ea typeface="方正兰亭黑简体" panose="02000000000000000000" pitchFamily="2" charset="-122"/>
                <a:cs typeface="+mn-cs"/>
              </a:rPr>
              <a:t>) </a:t>
            </a:r>
            <a:r>
              <a:rPr lang="zh-CN" altLang="en-US" sz="1200" kern="1200" baseline="0" dirty="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2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47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0"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dirty="0"/>
              <a:t>精益管理：更少的时间完成同样的工作</a:t>
            </a:r>
            <a:endParaRPr kumimoji="1" lang="en-US" altLang="zh-CN" dirty="0"/>
          </a:p>
          <a:p>
            <a:endParaRPr kumimoji="1" lang="en-US" altLang="zh-CN" dirty="0"/>
          </a:p>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IT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kumimoji="1" lang="zh-CN" altLang="en-US" dirty="0"/>
          </a:p>
        </p:txBody>
      </p:sp>
      <p:sp>
        <p:nvSpPr>
          <p:cNvPr id="737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5341E7BA-0BE0-514C-8B15-EEAE354AEEB0}" type="slidenum">
              <a:rPr lang="zh-CN" altLang="en-US" smtClean="0"/>
              <a:t>48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“可能性的”艺术</a:t>
            </a:r>
          </a:p>
          <a:p>
            <a:r>
              <a:rPr kumimoji="1" lang="zh-CN" altLang="en-US" dirty="0"/>
              <a:t>强调想事情的时候不应该把注意力集中在“不能做的事情</a:t>
            </a:r>
            <a:r>
              <a:rPr kumimoji="1" lang="en-US" altLang="zh-CN" dirty="0"/>
              <a:t>"</a:t>
            </a:r>
            <a:r>
              <a:rPr kumimoji="1" lang="zh-CN" altLang="en-US" dirty="0"/>
              <a:t>上，而是关注当下“什么事情可以做或者可能做”，不要被诸多的不确定性因素所困扰，先做可以做的，然后看有什么新的发现，有什么新的思维出现。</a:t>
            </a:r>
          </a:p>
          <a:p>
            <a:r>
              <a:rPr kumimoji="1" lang="zh-CN" altLang="en-US" dirty="0"/>
              <a:t>团队自组织，自管理</a:t>
            </a:r>
          </a:p>
          <a:p>
            <a:r>
              <a:rPr kumimoji="1" lang="zh-CN" altLang="en-US" dirty="0"/>
              <a:t>强调“放权”，让团队自己寻找解决问题的最佳方案。可以激发团队创造力，增强团队责任感，显著提高生产力。</a:t>
            </a:r>
          </a:p>
          <a:p>
            <a:r>
              <a:rPr kumimoji="1" lang="zh-CN" altLang="en-US" dirty="0"/>
              <a:t>面对面沟通</a:t>
            </a:r>
          </a:p>
          <a:p>
            <a:r>
              <a:rPr kumimoji="1" lang="zh-CN" altLang="en-US" dirty="0"/>
              <a:t>强调面对面的沟通，以有效减少沟通障碍</a:t>
            </a: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18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t>通过迭代去实现最终的产品。在整个框架当中，首先要有产品待办列表，在计划会议上  团队从产品待办列表当中，选择合适的条目进入到迭代的待办列表，然后团队开始</a:t>
            </a:r>
            <a:r>
              <a:rPr lang="en-US" altLang="zh-CN" sz="1200" dirty="0"/>
              <a:t>2~4</a:t>
            </a:r>
            <a:r>
              <a:rPr lang="zh-CN" altLang="en-US" sz="1200" dirty="0"/>
              <a:t>周的迭代开发，在迭代开发的每一天团队都会进行每日站会，迭代结束后会提交一个潜在的可交付的增量，给用户评审，迭代最后团队会共同开展一次回顾会议，针对本次迭代的内容进行回顾。</a:t>
            </a: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19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100" dirty="0">
                <a:latin typeface="Arial" panose="020B0604020202090204" pitchFamily="34" charset="0"/>
                <a:cs typeface="Arial" panose="020B0604020202090204" pitchFamily="34" charset="0"/>
              </a:rPr>
              <a:t>Scrum</a:t>
            </a:r>
            <a:r>
              <a:rPr lang="zh-CN" altLang="en-US" sz="1100" dirty="0">
                <a:latin typeface="Arial" panose="020B0604020202090204" pitchFamily="34" charset="0"/>
                <a:cs typeface="Arial" panose="020B0604020202090204" pitchFamily="34" charset="0"/>
              </a:rPr>
              <a:t>是一个包括了一系列实践和预定义角色的过程框架。任何的软件开发过程框架都可以由最基本的三个要素组成：角色（人）、活动及其输入输出的工件，</a:t>
            </a:r>
            <a:r>
              <a:rPr lang="en-GB" altLang="zh-CN" sz="1100" dirty="0">
                <a:latin typeface="Arial" panose="020B0604020202090204" pitchFamily="34" charset="0"/>
                <a:cs typeface="Arial" panose="020B0604020202090204" pitchFamily="34" charset="0"/>
              </a:rPr>
              <a:t>Scrum </a:t>
            </a:r>
            <a:r>
              <a:rPr lang="zh-CN" altLang="en-US" sz="1100" dirty="0">
                <a:latin typeface="Arial" panose="020B0604020202090204" pitchFamily="34" charset="0"/>
                <a:cs typeface="Arial" panose="020B0604020202090204" pitchFamily="34" charset="0"/>
              </a:rPr>
              <a:t>框架主要包括以下内容：</a:t>
            </a:r>
          </a:p>
          <a:p>
            <a:r>
              <a:rPr lang="zh-CN" altLang="en-US" sz="1100" dirty="0">
                <a:latin typeface="Arial" panose="020B0604020202090204" pitchFamily="34" charset="0"/>
                <a:cs typeface="Arial" panose="020B0604020202090204" pitchFamily="34" charset="0"/>
              </a:rPr>
              <a:t>角色</a:t>
            </a:r>
          </a:p>
          <a:p>
            <a:pPr lvl="1"/>
            <a:r>
              <a:rPr lang="zh-CN" altLang="en-US" sz="1100" dirty="0">
                <a:latin typeface="Arial" panose="020B0604020202090204" pitchFamily="34" charset="0"/>
                <a:cs typeface="Arial" panose="020B0604020202090204" pitchFamily="34" charset="0"/>
              </a:rPr>
              <a:t>产品负责人（</a:t>
            </a:r>
            <a:r>
              <a:rPr lang="en-GB" altLang="zh-CN" sz="1100" dirty="0">
                <a:latin typeface="Arial" panose="020B0604020202090204" pitchFamily="34" charset="0"/>
                <a:cs typeface="Arial" panose="020B0604020202090204" pitchFamily="34" charset="0"/>
              </a:rPr>
              <a:t>Product Owner</a:t>
            </a:r>
            <a:r>
              <a:rPr lang="zh-CN" altLang="en-US" sz="1100" dirty="0">
                <a:latin typeface="Arial" panose="020B0604020202090204" pitchFamily="34" charset="0"/>
                <a:cs typeface="Arial" panose="020B0604020202090204" pitchFamily="34" charset="0"/>
              </a:rPr>
              <a:t>）</a:t>
            </a:r>
          </a:p>
          <a:p>
            <a:pPr lvl="1"/>
            <a:r>
              <a:rPr lang="en-GB" altLang="zh-CN" sz="1100" dirty="0">
                <a:latin typeface="Arial" panose="020B0604020202090204" pitchFamily="34" charset="0"/>
                <a:cs typeface="Arial" panose="020B0604020202090204" pitchFamily="34" charset="0"/>
              </a:rPr>
              <a:t>Scrum</a:t>
            </a:r>
            <a:r>
              <a:rPr lang="zh-CN" altLang="en-US" sz="1100" dirty="0">
                <a:latin typeface="Arial" panose="020B0604020202090204" pitchFamily="34" charset="0"/>
                <a:cs typeface="Arial" panose="020B0604020202090204" pitchFamily="34" charset="0"/>
              </a:rPr>
              <a:t>主管（</a:t>
            </a:r>
            <a:r>
              <a:rPr lang="en-GB" altLang="zh-CN" sz="1100" dirty="0">
                <a:latin typeface="Arial" panose="020B0604020202090204" pitchFamily="34" charset="0"/>
                <a:cs typeface="Arial" panose="020B0604020202090204" pitchFamily="34" charset="0"/>
              </a:rPr>
              <a:t>ScrumMaster</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团队成员</a:t>
            </a:r>
          </a:p>
          <a:p>
            <a:r>
              <a:rPr lang="zh-CN" altLang="en-US" sz="1100" dirty="0">
                <a:latin typeface="Arial" panose="020B0604020202090204" pitchFamily="34" charset="0"/>
                <a:cs typeface="Arial" panose="020B0604020202090204" pitchFamily="34" charset="0"/>
              </a:rPr>
              <a:t>活动</a:t>
            </a:r>
          </a:p>
          <a:p>
            <a:pPr lvl="1"/>
            <a:r>
              <a:rPr lang="zh-CN" altLang="en-US" sz="1100" dirty="0">
                <a:latin typeface="Arial" panose="020B0604020202090204" pitchFamily="34" charset="0"/>
                <a:cs typeface="Arial" panose="020B0604020202090204" pitchFamily="34" charset="0"/>
              </a:rPr>
              <a:t>冲刺规划会议（</a:t>
            </a:r>
            <a:r>
              <a:rPr lang="en-GB" altLang="zh-CN" sz="1100" dirty="0">
                <a:latin typeface="Arial" panose="020B0604020202090204" pitchFamily="34" charset="0"/>
                <a:cs typeface="Arial" panose="020B0604020202090204" pitchFamily="34" charset="0"/>
              </a:rPr>
              <a:t>Sprint Plan Meeting</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每日站立会议（</a:t>
            </a:r>
            <a:r>
              <a:rPr lang="en-GB" altLang="zh-CN" sz="1100" dirty="0">
                <a:latin typeface="Arial" panose="020B0604020202090204" pitchFamily="34" charset="0"/>
                <a:cs typeface="Arial" panose="020B0604020202090204" pitchFamily="34" charset="0"/>
              </a:rPr>
              <a:t>Scrum Daily Meeting</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冲刺复审会议（</a:t>
            </a:r>
            <a:r>
              <a:rPr lang="en-GB" altLang="zh-CN" sz="1100" dirty="0">
                <a:latin typeface="Arial" panose="020B0604020202090204" pitchFamily="34" charset="0"/>
                <a:cs typeface="Arial" panose="020B0604020202090204" pitchFamily="34" charset="0"/>
              </a:rPr>
              <a:t>Sprint Review Meeting</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冲刺回顾会议（</a:t>
            </a:r>
            <a:r>
              <a:rPr lang="en-GB" altLang="zh-CN" sz="1100" dirty="0">
                <a:latin typeface="Arial" panose="020B0604020202090204" pitchFamily="34" charset="0"/>
                <a:cs typeface="Arial" panose="020B0604020202090204" pitchFamily="34" charset="0"/>
              </a:rPr>
              <a:t>Sprint Retrospective Meeting</a:t>
            </a:r>
            <a:r>
              <a:rPr lang="zh-CN" altLang="en-US" sz="1100" dirty="0">
                <a:latin typeface="Arial" panose="020B0604020202090204" pitchFamily="34" charset="0"/>
                <a:cs typeface="Arial" panose="020B0604020202090204" pitchFamily="34" charset="0"/>
              </a:rPr>
              <a:t>）</a:t>
            </a:r>
          </a:p>
          <a:p>
            <a:r>
              <a:rPr lang="zh-CN" altLang="en-US" sz="1100" dirty="0">
                <a:latin typeface="Arial" panose="020B0604020202090204" pitchFamily="34" charset="0"/>
                <a:cs typeface="Arial" panose="020B0604020202090204" pitchFamily="34" charset="0"/>
              </a:rPr>
              <a:t>工件</a:t>
            </a:r>
          </a:p>
          <a:p>
            <a:pPr lvl="1"/>
            <a:r>
              <a:rPr lang="zh-CN" altLang="en-US" sz="1100" dirty="0">
                <a:latin typeface="Arial" panose="020B0604020202090204" pitchFamily="34" charset="0"/>
                <a:cs typeface="Arial" panose="020B0604020202090204" pitchFamily="34" charset="0"/>
              </a:rPr>
              <a:t>产品订单（</a:t>
            </a:r>
            <a:r>
              <a:rPr lang="en-GB" altLang="zh-CN" sz="1100" dirty="0">
                <a:latin typeface="Arial" panose="020B0604020202090204" pitchFamily="34" charset="0"/>
                <a:cs typeface="Arial" panose="020B0604020202090204" pitchFamily="34" charset="0"/>
              </a:rPr>
              <a:t>Product Backlog</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冲刺订单（</a:t>
            </a:r>
            <a:r>
              <a:rPr lang="en-GB" altLang="zh-CN" sz="1100" dirty="0">
                <a:latin typeface="Arial" panose="020B0604020202090204" pitchFamily="34" charset="0"/>
                <a:cs typeface="Arial" panose="020B0604020202090204" pitchFamily="34" charset="0"/>
              </a:rPr>
              <a:t>Sprint Backlog</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燃尽图（</a:t>
            </a:r>
            <a:r>
              <a:rPr lang="en-GB" altLang="zh-CN" sz="1100" dirty="0">
                <a:latin typeface="Arial" panose="020B0604020202090204" pitchFamily="34" charset="0"/>
                <a:cs typeface="Arial" panose="020B0604020202090204" pitchFamily="34" charset="0"/>
              </a:rPr>
              <a:t>Burndown Chart</a:t>
            </a:r>
            <a:r>
              <a:rPr lang="zh-CN" altLang="en-US" sz="1100" dirty="0">
                <a:latin typeface="Arial" panose="020B0604020202090204" pitchFamily="34" charset="0"/>
                <a:cs typeface="Arial" panose="020B0604020202090204" pitchFamily="34" charset="0"/>
              </a:rPr>
              <a:t>）</a:t>
            </a:r>
          </a:p>
          <a:p>
            <a:pPr lvl="1"/>
            <a:r>
              <a:rPr lang="zh-CN" altLang="en-US" sz="1100" dirty="0">
                <a:latin typeface="Arial" panose="020B0604020202090204" pitchFamily="34" charset="0"/>
                <a:cs typeface="Arial" panose="020B0604020202090204" pitchFamily="34" charset="0"/>
              </a:rPr>
              <a:t>新的功能增量</a:t>
            </a:r>
          </a:p>
          <a:p>
            <a:endParaRPr lang="zh-CN" altLang="en-US" sz="1100" dirty="0"/>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20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什么是时间盒</a:t>
            </a:r>
            <a:b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br>
            <a:endPar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200" b="0" i="0" kern="1200" baseline="0" dirty="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200" b="1" i="0" kern="1200" baseline="0" dirty="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200" b="0" i="0" kern="1200" baseline="0" dirty="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2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200" b="0" i="0" kern="1200" baseline="0" dirty="0">
                <a:solidFill>
                  <a:schemeClr val="tx1"/>
                </a:solidFill>
                <a:effectLst/>
                <a:latin typeface="Huawei Sans" panose="020C0503030203020204" pitchFamily="34" charset="0"/>
                <a:ea typeface="方正兰亭黑简体" panose="02000000000000000000" pitchFamily="2" charset="-122"/>
                <a:cs typeface="+mn-cs"/>
              </a:rPr>
              <a:t>PO</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200" b="1" i="0" kern="1200" baseline="0" dirty="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200" b="0" i="0" kern="1200" baseline="0" dirty="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200" dirty="0"/>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看板源自精益制造。</a:t>
            </a:r>
          </a:p>
          <a:p>
            <a:r>
              <a:rPr lang="zh-CN" altLang="en-US" sz="1200" dirty="0"/>
              <a:t>精益制造是上世纪</a:t>
            </a:r>
            <a:r>
              <a:rPr lang="en-US" altLang="zh-CN" sz="1200" dirty="0"/>
              <a:t>50</a:t>
            </a:r>
            <a:r>
              <a:rPr lang="zh-CN" altLang="en-US" sz="1200" dirty="0"/>
              <a:t>年代起，从丰田公司实践中演化出来的，又被称为“丰田生产方式”。</a:t>
            </a:r>
            <a:r>
              <a:rPr lang="en-US" altLang="zh-CN" sz="1200" dirty="0"/>
              <a:t>1990</a:t>
            </a:r>
            <a:r>
              <a:rPr lang="zh-CN" altLang="en-US" sz="1200" dirty="0"/>
              <a:t>年麻省理工的</a:t>
            </a:r>
            <a:r>
              <a:rPr lang="en-US" altLang="zh-CN" sz="1200" dirty="0"/>
              <a:t>James P. Womack</a:t>
            </a:r>
            <a:r>
              <a:rPr lang="zh-CN" altLang="en-US" sz="1200" dirty="0"/>
              <a:t>等几位教授提炼 总结了丰田的实践，出版</a:t>
            </a:r>
            <a:r>
              <a:rPr lang="en-US" altLang="zh-CN" sz="1200" dirty="0"/>
              <a:t>《</a:t>
            </a:r>
            <a:r>
              <a:rPr lang="zh-CN" altLang="en-US" sz="1200" dirty="0"/>
              <a:t>精益生产方式</a:t>
            </a:r>
            <a:r>
              <a:rPr lang="en-US" altLang="zh-CN" sz="1200" dirty="0"/>
              <a:t>——</a:t>
            </a:r>
            <a:r>
              <a:rPr lang="zh-CN" altLang="en-US" sz="1200" dirty="0"/>
              <a:t>改变世界的机器</a:t>
            </a:r>
            <a:r>
              <a:rPr lang="en-US" altLang="zh-CN" sz="1200" dirty="0"/>
              <a:t>》</a:t>
            </a:r>
            <a:r>
              <a:rPr lang="zh-CN" altLang="en-US" sz="1200" dirty="0"/>
              <a:t>一书，精益制造的概念开始为世人所认识和效仿，直至今日，它仍然是最先进的制造方式，是制造业共同追求的目标。</a:t>
            </a:r>
          </a:p>
          <a:p>
            <a:r>
              <a:rPr lang="zh-CN" altLang="en-US" sz="1200" dirty="0"/>
              <a:t>看板（</a:t>
            </a:r>
            <a:r>
              <a:rPr lang="en-US" altLang="zh-CN" sz="1200" dirty="0" err="1"/>
              <a:t>kanban</a:t>
            </a:r>
            <a:r>
              <a:rPr lang="zh-CN" altLang="en-US" sz="1200" dirty="0"/>
              <a:t>）一词来自日文，指可视化卡片。</a:t>
            </a:r>
          </a:p>
          <a:p>
            <a:r>
              <a:rPr lang="zh-CN" altLang="en-US" sz="1200" dirty="0"/>
              <a:t>看板工具的实质是：后道工序在需要时，通过看板向前道工序发出信号</a:t>
            </a:r>
            <a:r>
              <a:rPr lang="en-US" altLang="zh-CN" sz="1200" dirty="0"/>
              <a:t>——</a:t>
            </a:r>
            <a:r>
              <a:rPr lang="zh-CN" altLang="en-US" sz="1200" dirty="0"/>
              <a:t>请给我需要数量的输入，前道工序只有得到看板后，才按需生产。看板信号由下游向上游传递，拉动上游的生产活动，使产品向下游流动。拉动的源头是最下游的客户价值，也就是客户订单或需求。</a:t>
            </a:r>
            <a:endParaRPr lang="en-US" altLang="zh-CN" sz="1200" dirty="0"/>
          </a:p>
          <a:p>
            <a:r>
              <a:rPr lang="zh-CN" altLang="en-US" sz="1200" dirty="0"/>
              <a:t>看板是可视化流程管理系统，提示团队生产什么、何时生产、生产多少</a:t>
            </a:r>
          </a:p>
          <a:p>
            <a:endParaRPr lang="zh-CN" altLang="en-US" sz="1200" dirty="0"/>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可视化工作流程</a:t>
            </a:r>
          </a:p>
          <a:p>
            <a:r>
              <a:rPr lang="zh-CN" altLang="en-US" sz="1200" dirty="0"/>
              <a:t>限制在制品数量（</a:t>
            </a:r>
            <a:r>
              <a:rPr lang="en-US" altLang="zh-CN" sz="1200" dirty="0"/>
              <a:t>Work In Progress -- WIP</a:t>
            </a:r>
            <a:r>
              <a:rPr lang="zh-CN" altLang="en-US" sz="1200" dirty="0"/>
              <a:t>）</a:t>
            </a:r>
          </a:p>
          <a:p>
            <a:r>
              <a:rPr lang="zh-CN" altLang="en-US" sz="1200" dirty="0"/>
              <a:t>度量和管理工作流</a:t>
            </a:r>
          </a:p>
          <a:p>
            <a:r>
              <a:rPr lang="zh-CN" altLang="en-US" sz="1200" dirty="0"/>
              <a:t>显示化定义规则（如工作的流转规则等）</a:t>
            </a:r>
          </a:p>
          <a:p>
            <a:r>
              <a:rPr lang="zh-CN" altLang="en-US" sz="1200" dirty="0"/>
              <a:t>构建反馈环</a:t>
            </a:r>
          </a:p>
          <a:p>
            <a:r>
              <a:rPr lang="zh-CN" altLang="en-US" sz="1200" dirty="0"/>
              <a:t>用科学方法和模型评估改进机会，提示协作，实验性演进</a:t>
            </a:r>
            <a:endParaRPr lang="en-US" altLang="zh-CN" sz="1200" dirty="0"/>
          </a:p>
          <a:p>
            <a:pPr marL="0" indent="0">
              <a:buNone/>
            </a:pPr>
            <a:r>
              <a:rPr lang="zh-CN" altLang="en-US" sz="1200" dirty="0"/>
              <a:t>目标</a:t>
            </a:r>
            <a:endParaRPr lang="en-US" altLang="zh-CN" sz="1200" dirty="0"/>
          </a:p>
          <a:p>
            <a:pPr marL="179705" indent="-179705">
              <a:buFont typeface="Wingdings" panose="05000000000000000000" pitchFamily="2" charset="2"/>
              <a:buChar char="l"/>
            </a:pPr>
            <a:r>
              <a:rPr lang="zh-CN" altLang="en-US" sz="1200" dirty="0"/>
              <a:t>首要目标：优化现有的流程</a:t>
            </a:r>
          </a:p>
          <a:p>
            <a:pPr marL="179705" indent="-179705">
              <a:buFont typeface="Wingdings" panose="05000000000000000000" pitchFamily="2" charset="2"/>
              <a:buChar char="l"/>
            </a:pPr>
            <a:r>
              <a:rPr lang="zh-CN" altLang="en-US" sz="1200" dirty="0"/>
              <a:t>高质量交付</a:t>
            </a:r>
          </a:p>
          <a:p>
            <a:pPr marL="179705" indent="-179705">
              <a:buFont typeface="Wingdings" panose="05000000000000000000" pitchFamily="2" charset="2"/>
              <a:buChar char="l"/>
            </a:pPr>
            <a:r>
              <a:rPr lang="zh-CN" altLang="en-US" sz="1200" dirty="0"/>
              <a:t>提升前置时间的可预测性</a:t>
            </a:r>
          </a:p>
          <a:p>
            <a:pPr marL="179705" indent="-179705">
              <a:buFont typeface="Wingdings" panose="05000000000000000000" pitchFamily="2" charset="2"/>
              <a:buChar char="l"/>
            </a:pPr>
            <a:r>
              <a:rPr lang="zh-CN" altLang="en-US" sz="1200" dirty="0"/>
              <a:t>提升员工满意度</a:t>
            </a:r>
          </a:p>
          <a:p>
            <a:pPr marL="179705" indent="-179705">
              <a:buFont typeface="Wingdings" panose="05000000000000000000" pitchFamily="2" charset="2"/>
              <a:buChar char="l"/>
            </a:pPr>
            <a:r>
              <a:rPr lang="zh-CN" altLang="en-US" sz="1200" dirty="0"/>
              <a:t>为改善留出盈余时间</a:t>
            </a:r>
          </a:p>
          <a:p>
            <a:pPr marL="179705" indent="-179705">
              <a:buFont typeface="Wingdings" panose="05000000000000000000" pitchFamily="2" charset="2"/>
              <a:buChar char="l"/>
            </a:pPr>
            <a:r>
              <a:rPr lang="zh-CN" altLang="en-US" sz="1200" dirty="0"/>
              <a:t>简化优先级排序</a:t>
            </a:r>
          </a:p>
          <a:p>
            <a:pPr marL="179705" indent="-179705">
              <a:buFont typeface="Wingdings" panose="05000000000000000000" pitchFamily="2" charset="2"/>
              <a:buChar char="l"/>
            </a:pPr>
            <a:r>
              <a:rPr lang="zh-CN" altLang="en-US" sz="1200" dirty="0"/>
              <a:t>使系统设计及运作透明化</a:t>
            </a:r>
          </a:p>
          <a:p>
            <a:pPr marL="179705" indent="-179705">
              <a:buFont typeface="Wingdings" panose="05000000000000000000" pitchFamily="2" charset="2"/>
              <a:buChar char="l"/>
            </a:pPr>
            <a:r>
              <a:rPr lang="zh-CN" altLang="en-US" sz="1200" dirty="0"/>
              <a:t>设计能够打造高成熟度组织的流程</a:t>
            </a:r>
          </a:p>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26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D63DA1E-1CD7-2445-AF75-5A65B1520460}"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用户故事（</a:t>
            </a:r>
            <a:r>
              <a:rPr lang="en-US" altLang="zh-CN"/>
              <a:t>user story</a:t>
            </a:r>
            <a:r>
              <a:rPr lang="zh-CN" altLang="en-US"/>
              <a:t>）是从用户的角度来描述用户渴望得到的功能。一个好的用户故事包括三个要素：</a:t>
            </a:r>
            <a:br>
              <a:rPr lang="zh-CN" altLang="en-US"/>
            </a:br>
            <a:r>
              <a:rPr lang="zh-CN" altLang="en-US"/>
              <a:t>　　</a:t>
            </a:r>
            <a:r>
              <a:rPr lang="en-US" altLang="zh-CN"/>
              <a:t>1. </a:t>
            </a:r>
            <a:r>
              <a:rPr lang="zh-CN" altLang="en-US"/>
              <a:t>角色：谁要使用这个功能。</a:t>
            </a:r>
            <a:br>
              <a:rPr lang="zh-CN" altLang="en-US"/>
            </a:br>
            <a:r>
              <a:rPr lang="zh-CN" altLang="en-US"/>
              <a:t>　　</a:t>
            </a:r>
            <a:r>
              <a:rPr lang="en-US" altLang="zh-CN"/>
              <a:t>2. </a:t>
            </a:r>
            <a:r>
              <a:rPr lang="zh-CN" altLang="en-US"/>
              <a:t>活动：需要完成什么样的功能。</a:t>
            </a:r>
            <a:br>
              <a:rPr lang="zh-CN" altLang="en-US"/>
            </a:br>
            <a:r>
              <a:rPr lang="zh-CN" altLang="en-US"/>
              <a:t>　　</a:t>
            </a:r>
            <a:r>
              <a:rPr lang="en-US" altLang="zh-CN"/>
              <a:t>3. </a:t>
            </a:r>
            <a:r>
              <a:rPr lang="zh-CN" altLang="en-US"/>
              <a:t>商业价值：为什么需要这个功能，这个功能带来什么样的价值。</a:t>
            </a:r>
            <a:br>
              <a:rPr lang="zh-CN" altLang="en-US"/>
            </a:br>
            <a:r>
              <a:rPr lang="zh-CN" altLang="en-US"/>
              <a:t>　　用户故事通常按照如下的格式来表达：</a:t>
            </a:r>
            <a:br>
              <a:rPr lang="zh-CN" altLang="en-US"/>
            </a:br>
            <a:r>
              <a:rPr lang="zh-CN" altLang="en-US"/>
              <a:t>　　英文：</a:t>
            </a:r>
            <a:br>
              <a:rPr lang="zh-CN" altLang="en-US"/>
            </a:br>
            <a:r>
              <a:rPr lang="zh-CN" altLang="en-US"/>
              <a:t>　　</a:t>
            </a:r>
            <a:r>
              <a:rPr lang="en-US" altLang="zh-CN"/>
              <a:t>As a &lt;Role&gt;, I want to &lt;Activity&gt;, so that &lt;Business Value&gt;.</a:t>
            </a:r>
            <a:br>
              <a:rPr lang="en-US" altLang="zh-CN"/>
            </a:br>
            <a:r>
              <a:rPr lang="zh-CN" altLang="en-US"/>
              <a:t>　　中文：</a:t>
            </a:r>
            <a:br>
              <a:rPr lang="zh-CN" altLang="en-US"/>
            </a:br>
            <a:r>
              <a:rPr lang="zh-CN" altLang="en-US"/>
              <a:t>　　作为一个</a:t>
            </a:r>
            <a:r>
              <a:rPr lang="en-US" altLang="zh-CN"/>
              <a:t>&lt;</a:t>
            </a:r>
            <a:r>
              <a:rPr lang="zh-CN" altLang="en-US"/>
              <a:t>角色</a:t>
            </a:r>
            <a:r>
              <a:rPr lang="en-US" altLang="zh-CN"/>
              <a:t>&gt;, </a:t>
            </a:r>
            <a:r>
              <a:rPr lang="zh-CN" altLang="en-US"/>
              <a:t>我想要</a:t>
            </a:r>
            <a:r>
              <a:rPr lang="en-US" altLang="zh-CN"/>
              <a:t>&lt;</a:t>
            </a:r>
            <a:r>
              <a:rPr lang="zh-CN" altLang="en-US"/>
              <a:t>活动</a:t>
            </a:r>
            <a:r>
              <a:rPr lang="en-US" altLang="zh-CN"/>
              <a:t>&gt;, </a:t>
            </a:r>
            <a:r>
              <a:rPr lang="zh-CN" altLang="en-US"/>
              <a:t>以便于</a:t>
            </a:r>
            <a:r>
              <a:rPr lang="en-US" altLang="zh-CN"/>
              <a:t>&lt;</a:t>
            </a:r>
            <a:r>
              <a:rPr lang="zh-CN" altLang="en-US"/>
              <a:t>商业价值</a:t>
            </a:r>
            <a:r>
              <a:rPr lang="en-US" altLang="zh-CN"/>
              <a:t>&gt;</a:t>
            </a:r>
            <a:br>
              <a:rPr lang="en-US" altLang="zh-CN"/>
            </a:br>
            <a:r>
              <a:rPr lang="zh-CN" altLang="en-US"/>
              <a:t>　　举例：</a:t>
            </a:r>
            <a:br>
              <a:rPr lang="zh-CN" altLang="en-US"/>
            </a:br>
            <a:r>
              <a:rPr lang="zh-CN" altLang="en-US"/>
              <a:t>　　作为一个“网站管理员”，我想要“统计每天有多少人访问了我的网站”，以便于“我的赞助商了解我的网站会给他们带来什么收益。”</a:t>
            </a:r>
            <a:endParaRPr lang="en-US" altLang="zh-CN"/>
          </a:p>
          <a:p>
            <a:pPr eaLnBrk="1" hangingPunct="1">
              <a:spcBef>
                <a:spcPct val="0"/>
              </a:spcBef>
            </a:pPr>
            <a:endParaRPr lang="en-US" altLang="zh-CN"/>
          </a:p>
          <a:p>
            <a:pPr eaLnBrk="1" hangingPunct="1">
              <a:spcBef>
                <a:spcPct val="0"/>
              </a:spcBef>
            </a:pPr>
            <a:endParaRPr lang="en-US" altLang="zh-CN"/>
          </a:p>
          <a:p>
            <a:pPr eaLnBrk="1" hangingPunct="1">
              <a:spcBef>
                <a:spcPct val="0"/>
              </a:spcBef>
            </a:pPr>
            <a:r>
              <a:rPr lang="zh-CN" altLang="en-US" b="1"/>
              <a:t>用户故事与用例的区别：</a:t>
            </a:r>
            <a:endParaRPr lang="zh-CN" altLang="en-US"/>
          </a:p>
          <a:p>
            <a:pPr eaLnBrk="1" hangingPunct="1">
              <a:spcBef>
                <a:spcPct val="0"/>
              </a:spcBef>
            </a:pPr>
            <a:r>
              <a:rPr lang="zh-CN" altLang="en-US"/>
              <a:t>用户故事的作用是备忘功能，而不是文档。而用例需要详细的描述期操作步骤，以及每个异常路径。</a:t>
            </a:r>
          </a:p>
          <a:p>
            <a:pPr eaLnBrk="1" hangingPunct="1">
              <a:spcBef>
                <a:spcPct val="0"/>
              </a:spcBef>
            </a:pPr>
            <a:r>
              <a:rPr lang="zh-CN" altLang="en-US"/>
              <a:t>用户故事是可见的商业价值，而不是功能描述。每个用户故事的粒度与工作量都相差不多。</a:t>
            </a:r>
          </a:p>
          <a:p>
            <a:pPr eaLnBrk="1" hangingPunct="1">
              <a:spcBef>
                <a:spcPct val="0"/>
              </a:spcBef>
            </a:pPr>
            <a:r>
              <a:rPr lang="zh-CN" altLang="en-US"/>
              <a:t>用户故事是小粒度的，可测试的，可见的，并且是有价值的。</a:t>
            </a:r>
          </a:p>
          <a:p>
            <a:pPr eaLnBrk="1" hangingPunct="1">
              <a:spcBef>
                <a:spcPct val="0"/>
              </a:spcBef>
            </a:pPr>
            <a:endParaRPr lang="en-US" altLang="zh-CN"/>
          </a:p>
          <a:p>
            <a:pPr eaLnBrk="1" hangingPunct="1">
              <a:spcBef>
                <a:spcPct val="0"/>
              </a:spcBef>
            </a:pPr>
            <a:endParaRPr lang="en-US" altLang="zh-CN"/>
          </a:p>
          <a:p>
            <a:pPr eaLnBrk="1" hangingPunct="1">
              <a:spcBef>
                <a:spcPct val="0"/>
              </a:spcBef>
            </a:pPr>
            <a:r>
              <a:rPr lang="zh-CN" altLang="en-US"/>
              <a:t>典型用户故事的例子：</a:t>
            </a:r>
          </a:p>
          <a:p>
            <a:pPr eaLnBrk="1" hangingPunct="1">
              <a:spcBef>
                <a:spcPct val="0"/>
              </a:spcBef>
            </a:pPr>
            <a:r>
              <a:rPr lang="zh-CN" altLang="en-US"/>
              <a:t>假定这个项目的客户是个饮料自动售货机的制造商。他们要求我们为他们的售货机开发一款软件。我们可以找他们的市场经理了解这个软件的需求。</a:t>
            </a:r>
            <a:br>
              <a:rPr lang="zh-CN" altLang="en-US"/>
            </a:br>
            <a:r>
              <a:rPr lang="zh-CN" altLang="en-US"/>
              <a:t>   因此，我们的客户就是他们的市场经理。谈需求的时候，有一回他这样说：“用户往售货机每塞一个硬币，售货机都要显示当前该客户已经投了多少钱。当用户投的钱够买某一款饮料时，代表这款饮料的按钮的灯就会亮。如果那个用户按了这个按钮，售货机就放一罐饮料到出口，然后找零钱给他。”</a:t>
            </a:r>
            <a:br>
              <a:rPr lang="zh-CN" altLang="en-US"/>
            </a:br>
            <a:r>
              <a:rPr lang="zh-CN" altLang="en-US"/>
              <a:t>    上面的话描述的是一件事情，一件用户通过系统完成他一个有价值的目标（买一罐饮料）的事。客户所说的话，就是在描述一个用户故事（</a:t>
            </a:r>
            <a:r>
              <a:rPr lang="en-US" altLang="zh-CN"/>
              <a:t>user story</a:t>
            </a:r>
            <a:r>
              <a:rPr lang="zh-CN" altLang="en-US"/>
              <a:t>）。</a:t>
            </a:r>
            <a:br>
              <a:rPr lang="zh-CN" altLang="en-US"/>
            </a:br>
            <a:r>
              <a:rPr lang="zh-CN" altLang="en-US"/>
              <a:t>    如果我们想要记下这段用户故事，我们可能会用这样的格式：</a:t>
            </a:r>
            <a:br>
              <a:rPr lang="zh-CN" altLang="en-US"/>
            </a:br>
            <a:r>
              <a:rPr lang="zh-CN" altLang="en-US"/>
              <a:t>    名称：卖饮料</a:t>
            </a:r>
            <a:br>
              <a:rPr lang="zh-CN" altLang="en-US"/>
            </a:br>
            <a:r>
              <a:rPr lang="zh-CN" altLang="en-US"/>
              <a:t>    事件：</a:t>
            </a:r>
            <a:br>
              <a:rPr lang="zh-CN" altLang="en-US"/>
            </a:br>
            <a:r>
              <a:rPr lang="zh-CN" altLang="en-US"/>
              <a:t>    </a:t>
            </a:r>
            <a:r>
              <a:rPr lang="en-US" altLang="zh-CN"/>
              <a:t>1. </a:t>
            </a:r>
            <a:r>
              <a:rPr lang="zh-CN" altLang="en-US"/>
              <a:t>用户投入一些钱。</a:t>
            </a:r>
            <a:br>
              <a:rPr lang="zh-CN" altLang="en-US"/>
            </a:br>
            <a:r>
              <a:rPr lang="zh-CN" altLang="en-US"/>
              <a:t>    </a:t>
            </a:r>
            <a:r>
              <a:rPr lang="en-US" altLang="zh-CN"/>
              <a:t>2. </a:t>
            </a:r>
            <a:r>
              <a:rPr lang="zh-CN" altLang="en-US"/>
              <a:t>售货机显示用户已经投了多少钱。</a:t>
            </a:r>
            <a:br>
              <a:rPr lang="zh-CN" altLang="en-US"/>
            </a:br>
            <a:r>
              <a:rPr lang="zh-CN" altLang="en-US"/>
              <a:t>    </a:t>
            </a:r>
            <a:r>
              <a:rPr lang="en-US" altLang="zh-CN"/>
              <a:t>3. </a:t>
            </a:r>
            <a:r>
              <a:rPr lang="zh-CN" altLang="en-US"/>
              <a:t>如果投入的钱足够买某种饮料，这种饮料对应的按钮的灯就会亮。</a:t>
            </a:r>
            <a:br>
              <a:rPr lang="zh-CN" altLang="en-US"/>
            </a:br>
            <a:r>
              <a:rPr lang="zh-CN" altLang="en-US"/>
              <a:t>    </a:t>
            </a:r>
            <a:r>
              <a:rPr lang="en-US" altLang="zh-CN"/>
              <a:t>4. </a:t>
            </a:r>
            <a:r>
              <a:rPr lang="zh-CN" altLang="en-US"/>
              <a:t>用户按了某个亮了的按钮。</a:t>
            </a:r>
            <a:br>
              <a:rPr lang="zh-CN" altLang="en-US"/>
            </a:br>
            <a:r>
              <a:rPr lang="zh-CN" altLang="en-US"/>
              <a:t>    </a:t>
            </a:r>
            <a:r>
              <a:rPr lang="en-US" altLang="zh-CN"/>
              <a:t>5. </a:t>
            </a:r>
            <a:r>
              <a:rPr lang="zh-CN" altLang="en-US"/>
              <a:t>售货机卖出一罐饮料给他。</a:t>
            </a:r>
            <a:br>
              <a:rPr lang="zh-CN" altLang="en-US"/>
            </a:br>
            <a:r>
              <a:rPr lang="zh-CN" altLang="en-US"/>
              <a:t>    </a:t>
            </a:r>
            <a:r>
              <a:rPr lang="en-US" altLang="zh-CN"/>
              <a:t>6. </a:t>
            </a:r>
            <a:r>
              <a:rPr lang="zh-CN" altLang="en-US"/>
              <a:t>售货机找零钱给他。</a:t>
            </a:r>
            <a:br>
              <a:rPr lang="zh-CN" altLang="en-US"/>
            </a:br>
            <a:r>
              <a:rPr lang="zh-CN" altLang="en-US"/>
              <a:t>    注意到，一个用户故事里面的事件可以这样描述：</a:t>
            </a:r>
            <a:br>
              <a:rPr lang="zh-CN" altLang="en-US"/>
            </a:br>
            <a:r>
              <a:rPr lang="zh-CN" altLang="en-US"/>
              <a:t>    </a:t>
            </a:r>
            <a:r>
              <a:rPr lang="en-US" altLang="zh-CN"/>
              <a:t>1. </a:t>
            </a:r>
            <a:r>
              <a:rPr lang="zh-CN" altLang="en-US"/>
              <a:t>用户做</a:t>
            </a:r>
            <a:r>
              <a:rPr lang="en-US" altLang="zh-CN"/>
              <a:t>XX</a:t>
            </a:r>
            <a:r>
              <a:rPr lang="zh-CN" altLang="en-US"/>
              <a:t>。</a:t>
            </a:r>
            <a:br>
              <a:rPr lang="zh-CN" altLang="en-US"/>
            </a:br>
            <a:r>
              <a:rPr lang="zh-CN" altLang="en-US"/>
              <a:t>    </a:t>
            </a:r>
            <a:r>
              <a:rPr lang="en-US" altLang="zh-CN"/>
              <a:t>2. </a:t>
            </a:r>
            <a:r>
              <a:rPr lang="zh-CN" altLang="en-US"/>
              <a:t>系统做</a:t>
            </a:r>
            <a:r>
              <a:rPr lang="en-US" altLang="zh-CN"/>
              <a:t>YY</a:t>
            </a:r>
            <a:r>
              <a:rPr lang="zh-CN" altLang="en-US"/>
              <a:t>。</a:t>
            </a:r>
            <a:br>
              <a:rPr lang="zh-CN" altLang="en-US"/>
            </a:br>
            <a:r>
              <a:rPr lang="zh-CN" altLang="en-US"/>
              <a:t>    </a:t>
            </a:r>
            <a:r>
              <a:rPr lang="en-US" altLang="zh-CN"/>
              <a:t>3. </a:t>
            </a:r>
            <a:r>
              <a:rPr lang="zh-CN" altLang="en-US"/>
              <a:t>用户做</a:t>
            </a:r>
            <a:r>
              <a:rPr lang="en-US" altLang="zh-CN"/>
              <a:t>ZZ</a:t>
            </a:r>
            <a:r>
              <a:rPr lang="zh-CN" altLang="en-US"/>
              <a:t>。</a:t>
            </a:r>
            <a:br>
              <a:rPr lang="zh-CN" altLang="en-US"/>
            </a:br>
            <a:r>
              <a:rPr lang="zh-CN" altLang="en-US"/>
              <a:t>    </a:t>
            </a:r>
            <a:r>
              <a:rPr lang="en-US" altLang="zh-CN"/>
              <a:t>4. </a:t>
            </a:r>
            <a:r>
              <a:rPr lang="zh-CN" altLang="en-US"/>
              <a:t>系统做</a:t>
            </a:r>
            <a:r>
              <a:rPr lang="en-US" altLang="zh-CN"/>
              <a:t>TT</a:t>
            </a:r>
            <a:r>
              <a:rPr lang="zh-CN" altLang="en-US"/>
              <a:t>。</a:t>
            </a:r>
            <a:br>
              <a:rPr lang="zh-CN" altLang="en-US"/>
            </a:br>
            <a:r>
              <a:rPr lang="zh-CN" altLang="en-US"/>
              <a:t>    </a:t>
            </a:r>
            <a:r>
              <a:rPr lang="en-US" altLang="zh-CN"/>
              <a:t>5.  ...</a:t>
            </a:r>
          </a:p>
          <a:p>
            <a:pPr eaLnBrk="1" hangingPunct="1">
              <a:spcBef>
                <a:spcPct val="0"/>
              </a:spcBef>
            </a:pPr>
            <a:endParaRPr lang="zh-CN" altLang="en-US"/>
          </a:p>
        </p:txBody>
      </p:sp>
      <p:sp>
        <p:nvSpPr>
          <p:cNvPr id="5222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pitchFamily="2" charset="-122"/>
              </a:defRPr>
            </a:lvl1pPr>
            <a:lvl2pPr marL="742950" indent="-285750">
              <a:spcBef>
                <a:spcPct val="30000"/>
              </a:spcBef>
              <a:defRPr sz="1200">
                <a:solidFill>
                  <a:schemeClr val="tx1"/>
                </a:solidFill>
                <a:latin typeface="Calibri" charset="0"/>
                <a:ea typeface="宋体" pitchFamily="2" charset="-122"/>
              </a:defRPr>
            </a:lvl2pPr>
            <a:lvl3pPr marL="1143000" indent="-228600">
              <a:spcBef>
                <a:spcPct val="30000"/>
              </a:spcBef>
              <a:defRPr sz="1200">
                <a:solidFill>
                  <a:schemeClr val="tx1"/>
                </a:solidFill>
                <a:latin typeface="Calibri" charset="0"/>
                <a:ea typeface="宋体" pitchFamily="2" charset="-122"/>
              </a:defRPr>
            </a:lvl3pPr>
            <a:lvl4pPr marL="1600200" indent="-228600">
              <a:spcBef>
                <a:spcPct val="30000"/>
              </a:spcBef>
              <a:defRPr sz="1200">
                <a:solidFill>
                  <a:schemeClr val="tx1"/>
                </a:solidFill>
                <a:latin typeface="Calibri" charset="0"/>
                <a:ea typeface="宋体" pitchFamily="2" charset="-122"/>
              </a:defRPr>
            </a:lvl4pPr>
            <a:lvl5pPr marL="2057400" indent="-228600">
              <a:spcBef>
                <a:spcPct val="30000"/>
              </a:spcBef>
              <a:defRPr sz="1200">
                <a:solidFill>
                  <a:schemeClr val="tx1"/>
                </a:solidFill>
                <a:latin typeface="Calibri"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charset="0"/>
                <a:ea typeface="宋体" pitchFamily="2" charset="-122"/>
              </a:defRPr>
            </a:lvl9pPr>
          </a:lstStyle>
          <a:p>
            <a:pPr>
              <a:spcBef>
                <a:spcPct val="0"/>
              </a:spcBef>
            </a:pPr>
            <a:fld id="{DBA13144-B3BD-B14E-A97D-E9E07AE1AB92}" type="slidenum">
              <a:rPr lang="zh-CN" altLang="en-US" smtClean="0">
                <a:latin typeface="Arial" panose="020B0604020202090204" pitchFamily="34" charset="0"/>
              </a:rPr>
              <a:t>32</a:t>
            </a:fld>
            <a:endParaRPr lang="zh-CN" altLang="en-US">
              <a:latin typeface="Arial" panose="020B060402020209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CB6A044-8652-A94F-B0C2-5EA4CE8903A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C916489-0F09-F949-89F8-3BB45B7614BE}"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3EA7D7E-C25B-4A48-B03F-EDD92767B20D}"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9"/>
            <a:ext cx="8046244" cy="497095"/>
          </a:xfrm>
          <a:prstGeom prst="rect">
            <a:avLst/>
          </a:prstGeom>
        </p:spPr>
        <p:txBody>
          <a:bodyPr lIns="0" tIns="0" rIns="0" bIns="0" anchor="t">
            <a:normAutofit/>
          </a:bodyPr>
          <a:lstStyle>
            <a:lvl1pPr>
              <a:defRPr lang="zh-CN" altLang="en-US" baseline="0" dirty="0"/>
            </a:lvl1pPr>
          </a:lstStyle>
          <a:p>
            <a:pPr marL="0" lvl="0" indent="0" defTabSz="890905">
              <a:lnSpc>
                <a:spcPts val="2575"/>
              </a:lnSpc>
              <a:spcBef>
                <a:spcPts val="0"/>
              </a:spcBef>
              <a:buFont typeface="Arial" panose="020B0604020202090204" pitchFamily="34" charset="0"/>
            </a:pPr>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9096636-8B4C-8C45-B988-8B0A61F7608E}"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0F8DB4E-86E5-A549-8F3D-CF73829F13FE}"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FCF8B0F-F0BF-6446-B45B-D1C5363F91C2}"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C0466D4-0984-054B-B644-BCA7D3638EAC}"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0B592D72-EE7D-3F43-A570-3B7F16AA603B}"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112CB86E-02A1-4044-9EE7-B9AA00105519}"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D9FF6555-5E9F-734A-BE09-6DBF77A8C92D}"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704F30-5481-B148-B564-20FCAE9D7B70}"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D3B326EF-A670-9346-AB82-37161438B320}"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1A623CD0-9253-C94E-8DD7-D904885B0CC6}"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714EC86-827A-354B-B603-427A22C21EE8}"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831B27-8A26-6546-8015-AC542C6DE2AA}"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A964A4F-0C45-E040-94B1-9F1279B49829}"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77031E4-4C9F-B747-9932-918596D54F0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D70B6E77-63E9-9140-BDD3-8B5A73A48C62}"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8F8FAD6-3478-3B40-AD5A-A54B5FD37EC1}"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ADD8689C-6CFA-FD41-8966-57D957308D0D}"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71338E5-E72A-1749-98F9-86D56C995BC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77DB435-36A9-C94F-AE4A-1204DE579628}"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atin typeface="Arial" panose="020B0604020202090204" pitchFamily="34" charset="0"/>
                <a:ea typeface="宋体" pitchFamily="2" charset="-122"/>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atin typeface="Arial" panose="020B0604020202090204" pitchFamily="34" charset="0"/>
                <a:ea typeface="宋体" pitchFamily="2" charset="-122"/>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9E1A0E31-BBBA-CF42-ACE4-B2C3767DC557}" type="slidenum">
              <a:rPr lang="en-US" altLang="zh-CN"/>
              <a:t>‹#›</a:t>
            </a:fld>
            <a:endParaRPr lang="en-US" altLang="zh-CN"/>
          </a:p>
        </p:txBody>
      </p:sp>
      <p:sp>
        <p:nvSpPr>
          <p:cNvPr id="1031" name="TextBox 10"/>
          <p:cNvSpPr txBox="1">
            <a:spLocks noChangeArrowheads="1"/>
          </p:cNvSpPr>
          <p:nvPr/>
        </p:nvSpPr>
        <p:spPr bwMode="auto">
          <a:xfrm>
            <a:off x="7451725" y="188913"/>
            <a:ext cx="1296988"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lang="zh-CN" altLang="zh-CN">
                <a:solidFill>
                  <a:schemeClr val="bg1"/>
                </a:solidFill>
                <a:latin typeface="华文新魏" pitchFamily="2" charset="-122"/>
                <a:ea typeface="华文新魏" pitchFamily="2" charset="-122"/>
              </a:rPr>
              <a:t>软 件 工 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4" name="图片 7" descr="08f46c7211d24e3a8701b02c.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331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2053"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atin typeface="Arial" panose="020B0604020202090204" pitchFamily="34" charset="0"/>
                <a:ea typeface="宋体" pitchFamily="2" charset="-122"/>
              </a:defRPr>
            </a:lvl1pPr>
          </a:lstStyle>
          <a:p>
            <a:pPr>
              <a:defRPr/>
            </a:pPr>
            <a:endParaRPr lang="en-US"/>
          </a:p>
        </p:txBody>
      </p:sp>
      <p:sp>
        <p:nvSpPr>
          <p:cNvPr id="2054"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atin typeface="Arial" panose="020B0604020202090204" pitchFamily="34" charset="0"/>
                <a:ea typeface="宋体" pitchFamily="2" charset="-122"/>
              </a:defRPr>
            </a:lvl1pPr>
          </a:lstStyle>
          <a:p>
            <a:pPr>
              <a:defRPr/>
            </a:pPr>
            <a:endParaRPr lang="en-US"/>
          </a:p>
        </p:txBody>
      </p:sp>
      <p:sp>
        <p:nvSpPr>
          <p:cNvPr id="2055"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B1C2114C-6127-C248-8F06-231B77CF473D}"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23850" y="4173538"/>
            <a:ext cx="4032250" cy="935037"/>
            <a:chOff x="0" y="0"/>
            <a:chExt cx="2540" cy="589"/>
          </a:xfrm>
        </p:grpSpPr>
        <p:sp>
          <p:nvSpPr>
            <p:cNvPr id="26628" name="Text Box 10"/>
            <p:cNvSpPr txBox="1">
              <a:spLocks noChangeArrowheads="1"/>
            </p:cNvSpPr>
            <p:nvPr/>
          </p:nvSpPr>
          <p:spPr bwMode="auto">
            <a:xfrm>
              <a:off x="0" y="0"/>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50000"/>
                </a:spcBef>
                <a:buFontTx/>
                <a:buNone/>
              </a:pPr>
              <a:endParaRPr lang="zh-CN" altLang="zh-CN" sz="3000">
                <a:solidFill>
                  <a:schemeClr val="bg1"/>
                </a:solidFill>
                <a:latin typeface="黑体" panose="02010609060101010101" pitchFamily="49" charset="-122"/>
                <a:ea typeface="黑体" panose="02010609060101010101" pitchFamily="49" charset="-122"/>
              </a:endParaRPr>
            </a:p>
          </p:txBody>
        </p:sp>
        <p:sp>
          <p:nvSpPr>
            <p:cNvPr id="26629" name="Text Box 11"/>
            <p:cNvSpPr txBox="1">
              <a:spLocks noChangeArrowheads="1"/>
            </p:cNvSpPr>
            <p:nvPr/>
          </p:nvSpPr>
          <p:spPr bwMode="auto">
            <a:xfrm>
              <a:off x="499" y="30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50000"/>
                </a:spcBef>
                <a:buFontTx/>
                <a:buNone/>
              </a:pPr>
              <a:endParaRPr lang="zh-CN" altLang="zh-CN" sz="2400" b="1">
                <a:solidFill>
                  <a:schemeClr val="bg1"/>
                </a:solidFill>
                <a:latin typeface="黑体" panose="02010609060101010101" pitchFamily="49" charset="-122"/>
                <a:ea typeface="黑体" panose="02010609060101010101" pitchFamily="49" charset="-122"/>
              </a:endParaRPr>
            </a:p>
          </p:txBody>
        </p:sp>
      </p:grpSp>
      <p:sp>
        <p:nvSpPr>
          <p:cNvPr id="26626" name="标题 7"/>
          <p:cNvSpPr>
            <a:spLocks noGrp="1" noChangeArrowheads="1"/>
          </p:cNvSpPr>
          <p:nvPr>
            <p:ph type="ctrTitle" idx="4294967295"/>
          </p:nvPr>
        </p:nvSpPr>
        <p:spPr>
          <a:xfrm>
            <a:off x="685800" y="2130425"/>
            <a:ext cx="7772400" cy="1470025"/>
          </a:xfrm>
        </p:spPr>
        <p:txBody>
          <a:bodyPr/>
          <a:lstStyle/>
          <a:p>
            <a:pPr eaLnBrk="1" hangingPunct="1"/>
            <a:r>
              <a:rPr lang="zh-CN" altLang="zh-CN"/>
              <a:t>第</a:t>
            </a:r>
            <a:r>
              <a:rPr lang="en-US" altLang="zh-CN"/>
              <a:t>3</a:t>
            </a:r>
            <a:r>
              <a:rPr lang="zh-CN" altLang="zh-CN"/>
              <a:t>章 </a:t>
            </a:r>
            <a:r>
              <a:rPr lang="zh-CN" altLang="en-US"/>
              <a:t>敏捷开发</a:t>
            </a:r>
            <a:endParaRPr lang="zh-CN" altLang="zh-CN"/>
          </a:p>
        </p:txBody>
      </p:sp>
      <p:sp>
        <p:nvSpPr>
          <p:cNvPr id="26627" name="副标题 8"/>
          <p:cNvSpPr>
            <a:spLocks noGrp="1" noChangeArrowheads="1"/>
          </p:cNvSpPr>
          <p:nvPr>
            <p:ph type="subTitle" idx="4294967295"/>
          </p:nvPr>
        </p:nvSpPr>
        <p:spPr>
          <a:xfrm>
            <a:off x="179388" y="4005263"/>
            <a:ext cx="4248150" cy="936625"/>
          </a:xfrm>
        </p:spPr>
        <p:txBody>
          <a:bodyPr/>
          <a:lstStyle/>
          <a:p>
            <a:pPr marL="0" indent="0" algn="ctr" eaLnBrk="1" hangingPunct="1">
              <a:buFontTx/>
              <a:buNone/>
            </a:pPr>
            <a:r>
              <a:rPr lang="zh-CN" altLang="en-US" dirty="0"/>
              <a:t>吴清强</a:t>
            </a:r>
            <a:endParaRPr lang="zh-CN"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idx="4294967295"/>
          </p:nvPr>
        </p:nvSpPr>
        <p:spPr>
          <a:xfrm>
            <a:off x="468313" y="0"/>
            <a:ext cx="8229600" cy="1143000"/>
          </a:xfrm>
        </p:spPr>
        <p:txBody>
          <a:bodyPr/>
          <a:lstStyle/>
          <a:p>
            <a:pPr eaLnBrk="1" hangingPunct="1"/>
            <a:r>
              <a:rPr lang="zh-CN" altLang="en-US"/>
              <a:t>敏捷开发与瀑布开发的外在区别</a:t>
            </a:r>
            <a:endParaRPr lang="zh-CN" altLang="zh-CN"/>
          </a:p>
        </p:txBody>
      </p:sp>
      <p:pic>
        <p:nvPicPr>
          <p:cNvPr id="3584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74" y="1244823"/>
            <a:ext cx="9144000"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idx="4294967295"/>
          </p:nvPr>
        </p:nvSpPr>
        <p:spPr>
          <a:xfrm>
            <a:off x="468313" y="0"/>
            <a:ext cx="8229600" cy="1143000"/>
          </a:xfrm>
        </p:spPr>
        <p:txBody>
          <a:bodyPr/>
          <a:lstStyle/>
          <a:p>
            <a:pPr eaLnBrk="1" hangingPunct="1"/>
            <a:r>
              <a:rPr lang="zh-CN" altLang="en-US" sz="3200"/>
              <a:t>价值驱动</a:t>
            </a:r>
            <a:r>
              <a:rPr lang="en-US" altLang="zh-CN" sz="3200"/>
              <a:t>—</a:t>
            </a:r>
            <a:r>
              <a:rPr lang="zh-CN" altLang="en-US" sz="3200"/>
              <a:t>敏捷与传统瀑布模型的最大区别</a:t>
            </a:r>
            <a:endParaRPr lang="zh-CN" altLang="zh-CN" sz="3200"/>
          </a:p>
        </p:txBody>
      </p:sp>
      <p:pic>
        <p:nvPicPr>
          <p:cNvPr id="36866"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84288"/>
            <a:ext cx="91440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0" y="364490"/>
            <a:ext cx="9143365" cy="6129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0" y="386715"/>
            <a:ext cx="9144000" cy="60839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0" y="432435"/>
            <a:ext cx="9144000" cy="59931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0" y="608965"/>
            <a:ext cx="9144000" cy="56400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0" y="482600"/>
            <a:ext cx="9144000" cy="58921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73225"/>
            <a:ext cx="914400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3"/>
          <p:cNvSpPr txBox="1">
            <a:spLocks noChangeArrowheads="1"/>
          </p:cNvSpPr>
          <p:nvPr/>
        </p:nvSpPr>
        <p:spPr bwMode="auto">
          <a:xfrm>
            <a:off x="457200" y="274638"/>
            <a:ext cx="822960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a:lstStyle>
          <a:p>
            <a:pPr eaLnBrk="1" hangingPunct="1">
              <a:defRPr/>
            </a:pPr>
            <a:r>
              <a:rPr lang="en-US" altLang="zh-CN" kern="0" dirty="0"/>
              <a:t>3.2 Scrum</a:t>
            </a:r>
            <a:endParaRPr lang="zh-CN" altLang="zh-CN" kern="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39938" name="内容占位符 2"/>
          <p:cNvSpPr>
            <a:spLocks noGrp="1" noChangeArrowheads="1"/>
          </p:cNvSpPr>
          <p:nvPr>
            <p:ph idx="4294967295"/>
          </p:nvPr>
        </p:nvSpPr>
        <p:spPr/>
        <p:txBody>
          <a:bodyPr/>
          <a:lstStyle/>
          <a:p>
            <a:pPr eaLnBrk="1" hangingPunct="1">
              <a:lnSpc>
                <a:spcPct val="140000"/>
              </a:lnSpc>
            </a:pPr>
            <a:r>
              <a:rPr lang="en-US" altLang="zh-CN" dirty="0">
                <a:latin typeface="宋体" pitchFamily="2" charset="-122"/>
              </a:rPr>
              <a:t>﻿Scrum</a:t>
            </a:r>
            <a:r>
              <a:rPr lang="zh-CN" altLang="en-US" dirty="0">
                <a:latin typeface="宋体" pitchFamily="2" charset="-122"/>
              </a:rPr>
              <a:t>三大特点</a:t>
            </a:r>
            <a:endParaRPr lang="en-US" altLang="zh-CN" dirty="0">
              <a:latin typeface="宋体" pitchFamily="2" charset="-122"/>
            </a:endParaRPr>
          </a:p>
          <a:p>
            <a:pPr lvl="1" eaLnBrk="1" hangingPunct="1">
              <a:lnSpc>
                <a:spcPct val="140000"/>
              </a:lnSpc>
            </a:pPr>
            <a:r>
              <a:rPr lang="zh-CN" altLang="en-US" dirty="0">
                <a:latin typeface="宋体" pitchFamily="2" charset="-122"/>
              </a:rPr>
              <a:t>﻿“可能性的” 艺术；</a:t>
            </a:r>
            <a:endParaRPr lang="en-US" altLang="zh-CN" dirty="0">
              <a:latin typeface="宋体" pitchFamily="2" charset="-122"/>
            </a:endParaRPr>
          </a:p>
          <a:p>
            <a:pPr lvl="1" eaLnBrk="1" hangingPunct="1">
              <a:lnSpc>
                <a:spcPct val="140000"/>
              </a:lnSpc>
            </a:pPr>
            <a:r>
              <a:rPr lang="zh-CN" altLang="en-US" dirty="0">
                <a:latin typeface="宋体" pitchFamily="2" charset="-122"/>
              </a:rPr>
              <a:t> 团队自组织，自管理；</a:t>
            </a:r>
            <a:endParaRPr lang="en-US" altLang="zh-CN" dirty="0">
              <a:latin typeface="宋体" pitchFamily="2" charset="-122"/>
            </a:endParaRPr>
          </a:p>
          <a:p>
            <a:pPr lvl="1" eaLnBrk="1" hangingPunct="1">
              <a:lnSpc>
                <a:spcPct val="140000"/>
              </a:lnSpc>
            </a:pPr>
            <a:r>
              <a:rPr lang="zh-CN" altLang="en-US" dirty="0">
                <a:latin typeface="宋体" pitchFamily="2" charset="-122"/>
              </a:rPr>
              <a:t> 面对面沟通。</a:t>
            </a:r>
          </a:p>
          <a:p>
            <a:pPr lvl="1" eaLnBrk="1" hangingPunct="1">
              <a:lnSpc>
                <a:spcPct val="140000"/>
              </a:lnSpc>
            </a:pPr>
            <a:endParaRPr lang="en-US" altLang="zh-CN" sz="2600" dirty="0">
              <a:latin typeface="宋体" pitchFamily="2" charset="-122"/>
            </a:endParaRPr>
          </a:p>
        </p:txBody>
      </p:sp>
      <p:pic>
        <p:nvPicPr>
          <p:cNvPr id="39939"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675" y="5095875"/>
            <a:ext cx="1741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800" y="3683000"/>
            <a:ext cx="17526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图片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2205038"/>
            <a:ext cx="1238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40962" name="内容占位符 2"/>
          <p:cNvSpPr>
            <a:spLocks noGrp="1" noChangeArrowheads="1"/>
          </p:cNvSpPr>
          <p:nvPr>
            <p:ph idx="4294967295"/>
          </p:nvPr>
        </p:nvSpPr>
        <p:spPr/>
        <p:txBody>
          <a:bodyPr/>
          <a:lstStyle/>
          <a:p>
            <a:pPr eaLnBrk="1" hangingPunct="1">
              <a:lnSpc>
                <a:spcPct val="140000"/>
              </a:lnSpc>
            </a:pPr>
            <a:r>
              <a:rPr lang="en-US" altLang="zh-CN">
                <a:latin typeface="宋体" pitchFamily="2" charset="-122"/>
              </a:rPr>
              <a:t>﻿Scrum</a:t>
            </a:r>
            <a:r>
              <a:rPr lang="zh-CN" altLang="en-US">
                <a:latin typeface="宋体" pitchFamily="2" charset="-122"/>
              </a:rPr>
              <a:t>是一个轻量级的项目管理的框架， 它的核心在于迭代。</a:t>
            </a:r>
          </a:p>
          <a:p>
            <a:pPr eaLnBrk="1" hangingPunct="1">
              <a:lnSpc>
                <a:spcPct val="140000"/>
              </a:lnSpc>
            </a:pPr>
            <a:endParaRPr lang="zh-CN" altLang="en-US">
              <a:latin typeface="宋体" pitchFamily="2" charset="-122"/>
            </a:endParaRPr>
          </a:p>
          <a:p>
            <a:pPr lvl="1" eaLnBrk="1" hangingPunct="1">
              <a:lnSpc>
                <a:spcPct val="140000"/>
              </a:lnSpc>
            </a:pPr>
            <a:endParaRPr lang="en-US" altLang="zh-CN" sz="2600">
              <a:latin typeface="宋体" pitchFamily="2" charset="-122"/>
            </a:endParaRPr>
          </a:p>
        </p:txBody>
      </p:sp>
      <p:pic>
        <p:nvPicPr>
          <p:cNvPr id="40963"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3213100"/>
            <a:ext cx="59404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0"/>
          <p:cNvSpPr>
            <a:spLocks noGrp="1" noChangeArrowheads="1"/>
          </p:cNvSpPr>
          <p:nvPr>
            <p:ph type="title" idx="4294967295"/>
          </p:nvPr>
        </p:nvSpPr>
        <p:spPr/>
        <p:txBody>
          <a:bodyPr/>
          <a:lstStyle/>
          <a:p>
            <a:pPr eaLnBrk="1" hangingPunct="1"/>
            <a:r>
              <a:rPr lang="zh-CN" altLang="zh-CN"/>
              <a:t>问题</a:t>
            </a:r>
            <a:r>
              <a:rPr lang="en-US" altLang="zh-CN"/>
              <a:t>……</a:t>
            </a:r>
            <a:endParaRPr lang="zh-CN" altLang="zh-CN"/>
          </a:p>
        </p:txBody>
      </p:sp>
      <p:sp>
        <p:nvSpPr>
          <p:cNvPr id="5123" name="内容占位符 21"/>
          <p:cNvSpPr>
            <a:spLocks noGrp="1" noChangeArrowheads="1"/>
          </p:cNvSpPr>
          <p:nvPr>
            <p:ph idx="4294967295"/>
          </p:nvPr>
        </p:nvSpPr>
        <p:spPr/>
        <p:txBody>
          <a:bodyPr/>
          <a:lstStyle/>
          <a:p>
            <a:pPr eaLnBrk="1" hangingPunct="1"/>
            <a:r>
              <a:rPr lang="zh-CN" altLang="zh-CN" sz="4500"/>
              <a:t>什么是</a:t>
            </a:r>
            <a:r>
              <a:rPr lang="zh-CN" altLang="zh-CN" sz="4500">
                <a:solidFill>
                  <a:srgbClr val="FF0000"/>
                </a:solidFill>
              </a:rPr>
              <a:t>敏捷？</a:t>
            </a:r>
            <a:endParaRPr lang="en-US" altLang="zh-CN" sz="4500">
              <a:solidFill>
                <a:srgbClr val="FF0000"/>
              </a:solidFill>
            </a:endParaRPr>
          </a:p>
          <a:p>
            <a:pPr eaLnBrk="1" hangingPunct="1"/>
            <a:endParaRPr lang="en-US" altLang="zh-CN" sz="4500">
              <a:solidFill>
                <a:srgbClr val="FF0000"/>
              </a:solidFill>
            </a:endParaRPr>
          </a:p>
          <a:p>
            <a:pPr eaLnBrk="1" hangingPunct="1"/>
            <a:endParaRPr lang="zh-CN" altLang="zh-CN" sz="4500">
              <a:solidFill>
                <a:srgbClr val="FF0000"/>
              </a:solidFill>
            </a:endParaRPr>
          </a:p>
        </p:txBody>
      </p:sp>
      <p:sp>
        <p:nvSpPr>
          <p:cNvPr id="5124" name="TextBox 3"/>
          <p:cNvSpPr txBox="1">
            <a:spLocks noChangeArrowheads="1"/>
          </p:cNvSpPr>
          <p:nvPr/>
        </p:nvSpPr>
        <p:spPr bwMode="auto">
          <a:xfrm>
            <a:off x="2195513" y="3068638"/>
            <a:ext cx="42481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50000"/>
              </a:lnSpc>
              <a:spcBef>
                <a:spcPct val="0"/>
              </a:spcBef>
              <a:buFontTx/>
              <a:buNone/>
            </a:pPr>
            <a:r>
              <a:rPr lang="zh-CN" altLang="zh-CN" sz="4000"/>
              <a:t>一种理念</a:t>
            </a:r>
            <a:endParaRPr lang="en-US" altLang="zh-CN" sz="4000"/>
          </a:p>
          <a:p>
            <a:pPr algn="ctr" eaLnBrk="1" hangingPunct="1">
              <a:lnSpc>
                <a:spcPct val="150000"/>
              </a:lnSpc>
              <a:spcBef>
                <a:spcPct val="0"/>
              </a:spcBef>
              <a:buFontTx/>
              <a:buNone/>
            </a:pPr>
            <a:r>
              <a:rPr lang="zh-CN" altLang="zh-CN" sz="4000"/>
              <a:t>一系列开发指南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blinds(horizontal)">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P spid="512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41986" name="内容占位符 2"/>
          <p:cNvSpPr>
            <a:spLocks noGrp="1" noChangeArrowheads="1"/>
          </p:cNvSpPr>
          <p:nvPr>
            <p:ph idx="4294967295"/>
          </p:nvPr>
        </p:nvSpPr>
        <p:spPr/>
        <p:txBody>
          <a:bodyPr/>
          <a:lstStyle/>
          <a:p>
            <a:pPr eaLnBrk="1" hangingPunct="1">
              <a:lnSpc>
                <a:spcPct val="140000"/>
              </a:lnSpc>
            </a:pPr>
            <a:r>
              <a:rPr lang="en-US" altLang="zh-CN">
                <a:latin typeface="宋体" pitchFamily="2" charset="-122"/>
              </a:rPr>
              <a:t>Scrum</a:t>
            </a:r>
            <a:r>
              <a:rPr lang="zh-CN" altLang="en-US">
                <a:latin typeface="宋体" pitchFamily="2" charset="-122"/>
              </a:rPr>
              <a:t>框架</a:t>
            </a:r>
          </a:p>
          <a:p>
            <a:pPr lvl="1" eaLnBrk="1" hangingPunct="1">
              <a:lnSpc>
                <a:spcPct val="140000"/>
              </a:lnSpc>
            </a:pPr>
            <a:endParaRPr lang="en-US" altLang="zh-CN" sz="2600">
              <a:latin typeface="宋体" pitchFamily="2" charset="-122"/>
            </a:endParaRPr>
          </a:p>
        </p:txBody>
      </p:sp>
      <p:pic>
        <p:nvPicPr>
          <p:cNvPr id="4198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2279650"/>
            <a:ext cx="6516688"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43010" name="内容占位符 2"/>
          <p:cNvSpPr>
            <a:spLocks noGrp="1" noChangeArrowheads="1"/>
          </p:cNvSpPr>
          <p:nvPr>
            <p:ph idx="4294967295"/>
          </p:nvPr>
        </p:nvSpPr>
        <p:spPr/>
        <p:txBody>
          <a:bodyPr/>
          <a:lstStyle/>
          <a:p>
            <a:pPr eaLnBrk="1" hangingPunct="1">
              <a:lnSpc>
                <a:spcPct val="140000"/>
              </a:lnSpc>
            </a:pPr>
            <a:r>
              <a:rPr lang="en-US" altLang="zh-CN">
                <a:latin typeface="宋体" pitchFamily="2" charset="-122"/>
              </a:rPr>
              <a:t>Scrum</a:t>
            </a:r>
            <a:r>
              <a:rPr lang="zh-CN" altLang="en-US">
                <a:latin typeface="宋体" pitchFamily="2" charset="-122"/>
              </a:rPr>
              <a:t>三种角色</a:t>
            </a:r>
          </a:p>
          <a:p>
            <a:pPr lvl="1" eaLnBrk="1" hangingPunct="1">
              <a:lnSpc>
                <a:spcPct val="140000"/>
              </a:lnSpc>
            </a:pPr>
            <a:endParaRPr lang="en-US" altLang="zh-CN" sz="2600">
              <a:latin typeface="宋体" pitchFamily="2" charset="-122"/>
            </a:endParaRPr>
          </a:p>
        </p:txBody>
      </p:sp>
      <p:pic>
        <p:nvPicPr>
          <p:cNvPr id="43011"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713" y="2492375"/>
            <a:ext cx="752475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44034" name="内容占位符 2"/>
          <p:cNvSpPr>
            <a:spLocks noGrp="1" noChangeArrowheads="1"/>
          </p:cNvSpPr>
          <p:nvPr>
            <p:ph idx="4294967295"/>
          </p:nvPr>
        </p:nvSpPr>
        <p:spPr/>
        <p:txBody>
          <a:bodyPr/>
          <a:lstStyle/>
          <a:p>
            <a:pPr eaLnBrk="1" hangingPunct="1">
              <a:lnSpc>
                <a:spcPct val="140000"/>
              </a:lnSpc>
            </a:pPr>
            <a:r>
              <a:rPr lang="en-US" altLang="zh-CN">
                <a:latin typeface="宋体" pitchFamily="2" charset="-122"/>
              </a:rPr>
              <a:t>Scrum</a:t>
            </a:r>
            <a:r>
              <a:rPr lang="zh-CN" altLang="en-US">
                <a:latin typeface="宋体" pitchFamily="2" charset="-122"/>
              </a:rPr>
              <a:t>三种工件</a:t>
            </a:r>
          </a:p>
          <a:p>
            <a:pPr lvl="1" eaLnBrk="1" hangingPunct="1">
              <a:lnSpc>
                <a:spcPct val="140000"/>
              </a:lnSpc>
            </a:pPr>
            <a:endParaRPr lang="en-US" altLang="zh-CN" sz="2600">
              <a:latin typeface="宋体" pitchFamily="2" charset="-122"/>
            </a:endParaRPr>
          </a:p>
        </p:txBody>
      </p:sp>
      <p:pic>
        <p:nvPicPr>
          <p:cNvPr id="4403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5075" y="2619375"/>
            <a:ext cx="74517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3"/>
          <p:cNvSpPr>
            <a:spLocks noGrp="1" noChangeArrowheads="1"/>
          </p:cNvSpPr>
          <p:nvPr>
            <p:ph type="title" idx="4294967295"/>
          </p:nvPr>
        </p:nvSpPr>
        <p:spPr/>
        <p:txBody>
          <a:bodyPr/>
          <a:lstStyle/>
          <a:p>
            <a:pPr eaLnBrk="1" hangingPunct="1"/>
            <a:r>
              <a:rPr lang="en-US" altLang="zh-CN"/>
              <a:t>3.2 Scrum</a:t>
            </a:r>
            <a:r>
              <a:rPr lang="zh-CN" altLang="en-US"/>
              <a:t>（续）</a:t>
            </a:r>
            <a:endParaRPr lang="zh-CN" altLang="zh-CN"/>
          </a:p>
        </p:txBody>
      </p:sp>
      <p:sp>
        <p:nvSpPr>
          <p:cNvPr id="45058" name="内容占位符 2"/>
          <p:cNvSpPr>
            <a:spLocks noGrp="1" noChangeArrowheads="1"/>
          </p:cNvSpPr>
          <p:nvPr>
            <p:ph idx="4294967295"/>
          </p:nvPr>
        </p:nvSpPr>
        <p:spPr/>
        <p:txBody>
          <a:bodyPr/>
          <a:lstStyle/>
          <a:p>
            <a:pPr eaLnBrk="1" hangingPunct="1">
              <a:lnSpc>
                <a:spcPct val="140000"/>
              </a:lnSpc>
            </a:pPr>
            <a:r>
              <a:rPr lang="en-US" altLang="zh-CN">
                <a:latin typeface="宋体" pitchFamily="2" charset="-122"/>
              </a:rPr>
              <a:t>Scrum</a:t>
            </a:r>
            <a:r>
              <a:rPr lang="zh-CN" altLang="en-US">
                <a:latin typeface="宋体" pitchFamily="2" charset="-122"/>
              </a:rPr>
              <a:t>﻿过程模型 （ </a:t>
            </a:r>
            <a:r>
              <a:rPr lang="en-US" altLang="zh-CN">
                <a:latin typeface="宋体" pitchFamily="2" charset="-122"/>
              </a:rPr>
              <a:t>5</a:t>
            </a:r>
            <a:r>
              <a:rPr lang="zh-CN" altLang="en-US">
                <a:latin typeface="宋体" pitchFamily="2" charset="-122"/>
              </a:rPr>
              <a:t>个活动 </a:t>
            </a:r>
            <a:r>
              <a:rPr lang="en-US" altLang="zh-CN">
                <a:latin typeface="宋体" pitchFamily="2" charset="-122"/>
              </a:rPr>
              <a:t>+ 1</a:t>
            </a:r>
            <a:r>
              <a:rPr lang="zh-CN" altLang="en-US">
                <a:latin typeface="宋体" pitchFamily="2" charset="-122"/>
              </a:rPr>
              <a:t>个合约）</a:t>
            </a:r>
          </a:p>
          <a:p>
            <a:pPr lvl="1" eaLnBrk="1" hangingPunct="1">
              <a:lnSpc>
                <a:spcPct val="140000"/>
              </a:lnSpc>
            </a:pPr>
            <a:endParaRPr lang="en-US" altLang="zh-CN" sz="2600">
              <a:latin typeface="宋体" pitchFamily="2" charset="-122"/>
            </a:endParaRPr>
          </a:p>
        </p:txBody>
      </p:sp>
      <p:pic>
        <p:nvPicPr>
          <p:cNvPr id="45059"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74888"/>
            <a:ext cx="91440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081" name="直接连接符 3"/>
          <p:cNvCxnSpPr>
            <a:cxnSpLocks noChangeShapeType="1"/>
          </p:cNvCxnSpPr>
          <p:nvPr/>
        </p:nvCxnSpPr>
        <p:spPr bwMode="auto">
          <a:xfrm>
            <a:off x="6659563" y="2060575"/>
            <a:ext cx="865187" cy="1588"/>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
        <p:nvSpPr>
          <p:cNvPr id="46082" name="TextBox 4"/>
          <p:cNvSpPr txBox="1">
            <a:spLocks noChangeArrowheads="1"/>
          </p:cNvSpPr>
          <p:nvPr/>
        </p:nvSpPr>
        <p:spPr bwMode="auto">
          <a:xfrm>
            <a:off x="0" y="188913"/>
            <a:ext cx="480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lang="zh-CN" altLang="zh-CN" sz="1800">
                <a:solidFill>
                  <a:srgbClr val="FF0000"/>
                </a:solidFill>
              </a:rPr>
              <a:t>所有实践围绕一个迭代、增量的过程骨架展开</a:t>
            </a:r>
          </a:p>
        </p:txBody>
      </p:sp>
      <p:pic>
        <p:nvPicPr>
          <p:cNvPr id="46083" name="Picture 5"/>
          <p:cNvPicPr>
            <a:picLocks noChangeAspect="1" noChangeArrowheads="1"/>
          </p:cNvPicPr>
          <p:nvPr/>
        </p:nvPicPr>
        <p:blipFill>
          <a:blip r:embed="rId2">
            <a:extLst>
              <a:ext uri="{28A0092B-C50C-407E-A947-70E740481C1C}">
                <a14:useLocalDpi xmlns:a14="http://schemas.microsoft.com/office/drawing/2010/main" val="0"/>
              </a:ext>
            </a:extLst>
          </a:blip>
          <a:srcRect b="15520"/>
          <a:stretch>
            <a:fillRect/>
          </a:stretch>
        </p:blipFill>
        <p:spPr bwMode="auto">
          <a:xfrm>
            <a:off x="0" y="1227138"/>
            <a:ext cx="9144000" cy="563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3"/>
          <p:cNvSpPr>
            <a:spLocks noGrp="1" noChangeArrowheads="1"/>
          </p:cNvSpPr>
          <p:nvPr>
            <p:ph type="title" idx="4294967295"/>
          </p:nvPr>
        </p:nvSpPr>
        <p:spPr/>
        <p:txBody>
          <a:bodyPr/>
          <a:lstStyle/>
          <a:p>
            <a:pPr eaLnBrk="1" hangingPunct="1"/>
            <a:r>
              <a:rPr lang="en-US" altLang="zh-CN"/>
              <a:t>3.3 </a:t>
            </a:r>
            <a:r>
              <a:rPr lang="zh-CN" altLang="en-US"/>
              <a:t>敏捷开发管理方法</a:t>
            </a:r>
            <a:r>
              <a:rPr lang="en-US" altLang="zh-CN"/>
              <a:t>--</a:t>
            </a:r>
            <a:r>
              <a:rPr lang="zh-CN" altLang="en-US"/>
              <a:t>看板</a:t>
            </a:r>
            <a:endParaRPr lang="zh-CN" altLang="zh-CN"/>
          </a:p>
        </p:txBody>
      </p:sp>
      <p:sp>
        <p:nvSpPr>
          <p:cNvPr id="47106" name="内容占位符 2"/>
          <p:cNvSpPr>
            <a:spLocks noGrp="1" noChangeArrowheads="1"/>
          </p:cNvSpPr>
          <p:nvPr>
            <p:ph idx="4294967295"/>
          </p:nvPr>
        </p:nvSpPr>
        <p:spPr>
          <a:xfrm>
            <a:off x="430213" y="1417638"/>
            <a:ext cx="3754437" cy="4525962"/>
          </a:xfrm>
        </p:spPr>
        <p:txBody>
          <a:bodyPr/>
          <a:lstStyle/>
          <a:p>
            <a:pPr eaLnBrk="1" hangingPunct="1">
              <a:lnSpc>
                <a:spcPct val="140000"/>
              </a:lnSpc>
            </a:pPr>
            <a:r>
              <a:rPr lang="zh-CN" altLang="en-US" sz="1600" dirty="0">
                <a:latin typeface="宋体" pitchFamily="2" charset="-122"/>
              </a:rPr>
              <a:t>﻿看板（ </a:t>
            </a:r>
            <a:r>
              <a:rPr lang="en-US" altLang="zh-CN" sz="1600" dirty="0" err="1">
                <a:latin typeface="宋体" pitchFamily="2" charset="-122"/>
              </a:rPr>
              <a:t>kanban</a:t>
            </a:r>
            <a:r>
              <a:rPr lang="zh-CN" altLang="en-US" sz="1600" dirty="0">
                <a:latin typeface="宋体" pitchFamily="2" charset="-122"/>
              </a:rPr>
              <a:t>） 一词来自日文， 源于精益生产实践（ 丰田生产） ， 敏捷开发将其背后的</a:t>
            </a:r>
            <a:r>
              <a:rPr lang="zh-CN" altLang="en-US" sz="1600" dirty="0">
                <a:solidFill>
                  <a:srgbClr val="FF0000"/>
                </a:solidFill>
                <a:latin typeface="宋体" pitchFamily="2" charset="-122"/>
              </a:rPr>
              <a:t>可视化管理理念</a:t>
            </a:r>
            <a:r>
              <a:rPr lang="zh-CN" altLang="en-US" sz="1600" dirty="0">
                <a:latin typeface="宋体" pitchFamily="2" charset="-122"/>
              </a:rPr>
              <a:t>借鉴过来。 看板使得项目管理最大的可视化， 但是看板更可以将研发的过程进行管理，记录下用户故事研发过程中的细节和历程。</a:t>
            </a:r>
            <a:endParaRPr lang="en-US" altLang="zh-CN" sz="1600" dirty="0">
              <a:latin typeface="宋体" pitchFamily="2" charset="-122"/>
            </a:endParaRPr>
          </a:p>
          <a:p>
            <a:pPr eaLnBrk="1" hangingPunct="1">
              <a:lnSpc>
                <a:spcPct val="140000"/>
              </a:lnSpc>
            </a:pPr>
            <a:r>
              <a:rPr lang="zh-CN" altLang="en-US" sz="1600" dirty="0">
                <a:latin typeface="宋体" pitchFamily="2" charset="-122"/>
              </a:rPr>
              <a:t>﻿看板工具的实质是：</a:t>
            </a:r>
            <a:r>
              <a:rPr lang="zh-CN" altLang="en-US" sz="1600" dirty="0">
                <a:solidFill>
                  <a:srgbClr val="FF0000"/>
                </a:solidFill>
                <a:latin typeface="宋体" pitchFamily="2" charset="-122"/>
              </a:rPr>
              <a:t>后道工序在需要时，通过看板向前道工序发出信号</a:t>
            </a:r>
            <a:r>
              <a:rPr lang="en-US" altLang="zh-CN" sz="1600" dirty="0">
                <a:latin typeface="宋体" pitchFamily="2" charset="-122"/>
              </a:rPr>
              <a:t>——</a:t>
            </a:r>
            <a:r>
              <a:rPr lang="zh-CN" altLang="en-US" sz="1600" dirty="0">
                <a:latin typeface="宋体" pitchFamily="2" charset="-122"/>
              </a:rPr>
              <a:t>请给我需要数量的输入， 前道工序只有得到看板后，才按需生产。 看板信号由下游向上游传递， 拉动上游的生产活动，使产品向下游流动。 拉动的源头是最下游的客户价值， 也就是客户订单或需求</a:t>
            </a:r>
            <a:endParaRPr lang="en-US" altLang="zh-CN" sz="1600" dirty="0">
              <a:latin typeface="宋体" pitchFamily="2" charset="-122"/>
            </a:endParaRPr>
          </a:p>
        </p:txBody>
      </p:sp>
      <p:pic>
        <p:nvPicPr>
          <p:cNvPr id="4710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4650" y="1628775"/>
            <a:ext cx="47720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
          <p:cNvSpPr>
            <a:spLocks noGrp="1" noChangeArrowheads="1"/>
          </p:cNvSpPr>
          <p:nvPr>
            <p:ph type="title" idx="4294967295"/>
          </p:nvPr>
        </p:nvSpPr>
        <p:spPr/>
        <p:txBody>
          <a:bodyPr/>
          <a:lstStyle/>
          <a:p>
            <a:pPr eaLnBrk="1" hangingPunct="1"/>
            <a:r>
              <a:rPr lang="en-US" altLang="zh-CN"/>
              <a:t>3.3 </a:t>
            </a:r>
            <a:r>
              <a:rPr lang="zh-CN" altLang="en-US"/>
              <a:t>敏捷开发管理方法</a:t>
            </a:r>
            <a:r>
              <a:rPr lang="en-US" altLang="zh-CN"/>
              <a:t>--</a:t>
            </a:r>
            <a:r>
              <a:rPr lang="zh-CN" altLang="en-US"/>
              <a:t>看板（续）</a:t>
            </a:r>
            <a:endParaRPr lang="zh-CN" altLang="zh-CN"/>
          </a:p>
        </p:txBody>
      </p:sp>
      <p:sp>
        <p:nvSpPr>
          <p:cNvPr id="48130" name="内容占位符 2"/>
          <p:cNvSpPr>
            <a:spLocks noGrp="1" noChangeArrowheads="1"/>
          </p:cNvSpPr>
          <p:nvPr>
            <p:ph idx="4294967295"/>
          </p:nvPr>
        </p:nvSpPr>
        <p:spPr>
          <a:xfrm>
            <a:off x="430213" y="1417638"/>
            <a:ext cx="8389937" cy="4525962"/>
          </a:xfrm>
        </p:spPr>
        <p:txBody>
          <a:bodyPr/>
          <a:lstStyle/>
          <a:p>
            <a:pPr eaLnBrk="1" hangingPunct="1">
              <a:lnSpc>
                <a:spcPct val="140000"/>
              </a:lnSpc>
            </a:pPr>
            <a:r>
              <a:rPr lang="zh-CN" altLang="en-US" sz="1600">
                <a:latin typeface="宋体" pitchFamily="2" charset="-122"/>
              </a:rPr>
              <a:t>﻿看板中， 通常存在分层、 泳道、 列、 价值流、 在制品（ </a:t>
            </a:r>
            <a:r>
              <a:rPr lang="zh-CN" altLang="zh-CN" sz="1600">
                <a:latin typeface="宋体" pitchFamily="2" charset="-122"/>
              </a:rPr>
              <a:t>WIP） 、 </a:t>
            </a:r>
            <a:r>
              <a:rPr lang="zh-CN" altLang="en-US" sz="1600">
                <a:latin typeface="宋体" pitchFamily="2" charset="-122"/>
              </a:rPr>
              <a:t>风险</a:t>
            </a:r>
            <a:r>
              <a:rPr lang="en-US" altLang="zh-CN" sz="1600">
                <a:latin typeface="宋体" pitchFamily="2" charset="-122"/>
              </a:rPr>
              <a:t>&amp;</a:t>
            </a:r>
            <a:r>
              <a:rPr lang="zh-CN" altLang="en-US" sz="1600">
                <a:latin typeface="宋体" pitchFamily="2" charset="-122"/>
              </a:rPr>
              <a:t>瓶颈、 拉动式开发等核心元素， 如下图：</a:t>
            </a:r>
            <a:endParaRPr lang="en-US" altLang="zh-CN" sz="1600">
              <a:latin typeface="宋体" pitchFamily="2" charset="-122"/>
            </a:endParaRPr>
          </a:p>
        </p:txBody>
      </p:sp>
      <p:pic>
        <p:nvPicPr>
          <p:cNvPr id="48131"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6475"/>
            <a:ext cx="91440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矩形 1"/>
          <p:cNvSpPr>
            <a:spLocks noChangeArrowheads="1"/>
          </p:cNvSpPr>
          <p:nvPr/>
        </p:nvSpPr>
        <p:spPr bwMode="auto">
          <a:xfrm>
            <a:off x="179388" y="1166813"/>
            <a:ext cx="87137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sz="1800" dirty="0"/>
              <a:t>﻿基于产品研发等不同视角的价值流， 看板可以划分为多层视图， 更好的管理产品的价值的流动。</a:t>
            </a:r>
          </a:p>
          <a:p>
            <a:pPr>
              <a:spcBef>
                <a:spcPct val="0"/>
              </a:spcBef>
              <a:buFontTx/>
              <a:buNone/>
            </a:pPr>
            <a:endParaRPr lang="zh-CN" altLang="en-US" sz="1800" dirty="0"/>
          </a:p>
          <a:p>
            <a:pPr>
              <a:spcBef>
                <a:spcPct val="0"/>
              </a:spcBef>
              <a:buFontTx/>
              <a:buNone/>
            </a:pPr>
            <a:r>
              <a:rPr lang="zh-CN" altLang="en-US" sz="1800" dirty="0"/>
              <a:t> 产品级看板：基于产品视角看到的研发价值流，这是每个项目开展精益看板时，首先要分析和建立的看板系统。管理产品特性的流动。</a:t>
            </a:r>
          </a:p>
          <a:p>
            <a:pPr>
              <a:spcBef>
                <a:spcPct val="0"/>
              </a:spcBef>
              <a:buFontTx/>
              <a:buNone/>
            </a:pPr>
            <a:endParaRPr lang="zh-CN" altLang="en-US" sz="1800" dirty="0"/>
          </a:p>
          <a:p>
            <a:pPr>
              <a:spcBef>
                <a:spcPct val="0"/>
              </a:spcBef>
              <a:buFontTx/>
              <a:buNone/>
            </a:pPr>
            <a:r>
              <a:rPr lang="zh-CN" altLang="en-US" sz="1800" dirty="0"/>
              <a:t> 团队级看板：基于设计团队、开发团队、 SIT测试团队的价值流视图，这是团队开展和改进的视图。精细化管理需求在设计阶段、 Story开发、需求测试的流动</a:t>
            </a:r>
          </a:p>
        </p:txBody>
      </p:sp>
      <p:sp>
        <p:nvSpPr>
          <p:cNvPr id="49154" name="矩形 2"/>
          <p:cNvSpPr>
            <a:spLocks noChangeArrowheads="1"/>
          </p:cNvSpPr>
          <p:nvPr/>
        </p:nvSpPr>
        <p:spPr bwMode="auto">
          <a:xfrm>
            <a:off x="468313" y="336550"/>
            <a:ext cx="5237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a:t>﻿看板分层架构</a:t>
            </a:r>
          </a:p>
        </p:txBody>
      </p:sp>
      <p:pic>
        <p:nvPicPr>
          <p:cNvPr id="4915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3721100"/>
            <a:ext cx="91440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 y="548680"/>
            <a:ext cx="8906020" cy="40324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27584" y="548680"/>
            <a:ext cx="4572000" cy="369332"/>
          </a:xfrm>
          <a:prstGeom prst="rect">
            <a:avLst/>
          </a:prstGeom>
          <a:noFill/>
        </p:spPr>
        <p:txBody>
          <a:bodyPr wrap="square">
            <a:spAutoFit/>
          </a:bodyPr>
          <a:lstStyle/>
          <a:p>
            <a:r>
              <a:rPr lang="zh-CN" altLang="en-US" b="1" i="0" dirty="0">
                <a:solidFill>
                  <a:srgbClr val="191919"/>
                </a:solidFill>
                <a:effectLst/>
                <a:latin typeface="PingFang SC" panose="020B0400000000000000" pitchFamily="34" charset="-122"/>
                <a:ea typeface="PingFang SC" panose="020B0400000000000000" pitchFamily="34" charset="-122"/>
              </a:rPr>
              <a:t>价值流映射</a:t>
            </a:r>
            <a:endParaRPr lang="zh-CN" altLang="en-US" dirty="0"/>
          </a:p>
        </p:txBody>
      </p:sp>
      <p:pic>
        <p:nvPicPr>
          <p:cNvPr id="5" name="图片 4"/>
          <p:cNvPicPr>
            <a:picLocks noChangeAspect="1"/>
          </p:cNvPicPr>
          <p:nvPr/>
        </p:nvPicPr>
        <p:blipFill>
          <a:blip r:embed="rId3"/>
          <a:stretch>
            <a:fillRect/>
          </a:stretch>
        </p:blipFill>
        <p:spPr>
          <a:xfrm>
            <a:off x="4139952" y="4482578"/>
            <a:ext cx="5326360" cy="2437620"/>
          </a:xfrm>
          <a:prstGeom prst="rect">
            <a:avLst/>
          </a:prstGeom>
        </p:spPr>
      </p:pic>
      <p:sp>
        <p:nvSpPr>
          <p:cNvPr id="7" name="文本框 6"/>
          <p:cNvSpPr txBox="1"/>
          <p:nvPr/>
        </p:nvSpPr>
        <p:spPr>
          <a:xfrm>
            <a:off x="2106050" y="5381331"/>
            <a:ext cx="4775200" cy="369332"/>
          </a:xfrm>
          <a:prstGeom prst="rect">
            <a:avLst/>
          </a:prstGeom>
          <a:noFill/>
        </p:spPr>
        <p:txBody>
          <a:bodyPr wrap="square">
            <a:spAutoFit/>
          </a:bodyPr>
          <a:lstStyle/>
          <a:p>
            <a:r>
              <a:rPr lang="zh-CN" altLang="en-US" b="1" i="0" dirty="0">
                <a:solidFill>
                  <a:srgbClr val="191919"/>
                </a:solidFill>
                <a:effectLst/>
                <a:latin typeface="PingFang SC" panose="020B0400000000000000" pitchFamily="34" charset="-122"/>
                <a:ea typeface="PingFang SC" panose="020B0400000000000000" pitchFamily="34" charset="-122"/>
              </a:rPr>
              <a:t>使用看板进行协调</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5210319"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11560" y="476672"/>
            <a:ext cx="4572000" cy="369332"/>
          </a:xfrm>
          <a:prstGeom prst="rect">
            <a:avLst/>
          </a:prstGeom>
          <a:noFill/>
        </p:spPr>
        <p:txBody>
          <a:bodyPr wrap="square">
            <a:spAutoFit/>
          </a:bodyPr>
          <a:lstStyle/>
          <a:p>
            <a:r>
              <a:rPr lang="zh-CN" altLang="en-US" b="1" i="0" dirty="0">
                <a:solidFill>
                  <a:srgbClr val="191919"/>
                </a:solidFill>
                <a:effectLst/>
                <a:latin typeface="PingFang SC" panose="020B0400000000000000" pitchFamily="34" charset="-122"/>
                <a:ea typeface="PingFang SC" panose="020B0400000000000000" pitchFamily="34" charset="-122"/>
              </a:rPr>
              <a:t>设置在制品限额</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159" y="3861048"/>
            <a:ext cx="5292080" cy="26460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806391" y="3429000"/>
            <a:ext cx="4572000" cy="369332"/>
          </a:xfrm>
          <a:prstGeom prst="rect">
            <a:avLst/>
          </a:prstGeom>
          <a:noFill/>
        </p:spPr>
        <p:txBody>
          <a:bodyPr wrap="square">
            <a:spAutoFit/>
          </a:bodyPr>
          <a:lstStyle/>
          <a:p>
            <a:r>
              <a:rPr lang="zh-CN" altLang="en-US" b="1" i="0" dirty="0">
                <a:solidFill>
                  <a:srgbClr val="191919"/>
                </a:solidFill>
                <a:effectLst/>
                <a:latin typeface="PingFang SC" panose="020B0400000000000000" pitchFamily="34" charset="-122"/>
                <a:ea typeface="PingFang SC" panose="020B0400000000000000" pitchFamily="34" charset="-122"/>
              </a:rPr>
              <a:t>建立服务水平协议</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 y="692150"/>
            <a:ext cx="90773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5800" y="796413"/>
            <a:ext cx="7772400" cy="5265174"/>
          </a:xfrm>
          <a:prstGeom prst="rect">
            <a:avLst/>
          </a:prstGeom>
        </p:spPr>
      </p:pic>
      <p:sp>
        <p:nvSpPr>
          <p:cNvPr id="3" name="文本框 2"/>
          <p:cNvSpPr txBox="1"/>
          <p:nvPr/>
        </p:nvSpPr>
        <p:spPr>
          <a:xfrm>
            <a:off x="1331640" y="260648"/>
            <a:ext cx="1800493" cy="646331"/>
          </a:xfrm>
          <a:prstGeom prst="rect">
            <a:avLst/>
          </a:prstGeom>
          <a:noFill/>
        </p:spPr>
        <p:txBody>
          <a:bodyPr wrap="none" rtlCol="0">
            <a:spAutoFit/>
          </a:bodyPr>
          <a:lstStyle/>
          <a:p>
            <a:r>
              <a:rPr kumimoji="1" lang="zh-CN" altLang="en-US" dirty="0"/>
              <a:t>工具中界面举例</a:t>
            </a:r>
            <a:endParaRPr kumimoji="1" lang="en-US" altLang="zh-CN" dirty="0"/>
          </a:p>
          <a:p>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noChangeArrowheads="1"/>
          </p:cNvSpPr>
          <p:nvPr>
            <p:ph type="title" idx="4294967295"/>
          </p:nvPr>
        </p:nvSpPr>
        <p:spPr/>
        <p:txBody>
          <a:bodyPr/>
          <a:lstStyle/>
          <a:p>
            <a:pPr eaLnBrk="1" hangingPunct="1"/>
            <a:r>
              <a:rPr lang="en-US" altLang="zh-CN"/>
              <a:t>3.4 </a:t>
            </a:r>
            <a:r>
              <a:rPr lang="zh-CN" altLang="zh-CN"/>
              <a:t>极限编程</a:t>
            </a:r>
          </a:p>
        </p:txBody>
      </p:sp>
      <p:sp>
        <p:nvSpPr>
          <p:cNvPr id="50178" name="内容占位符 2"/>
          <p:cNvSpPr>
            <a:spLocks noGrp="1" noChangeArrowheads="1"/>
          </p:cNvSpPr>
          <p:nvPr>
            <p:ph idx="4294967295"/>
          </p:nvPr>
        </p:nvSpPr>
        <p:spPr/>
        <p:txBody>
          <a:bodyPr/>
          <a:lstStyle/>
          <a:p>
            <a:pPr eaLnBrk="1" hangingPunct="1">
              <a:lnSpc>
                <a:spcPct val="150000"/>
              </a:lnSpc>
            </a:pPr>
            <a:r>
              <a:rPr lang="zh-CN" altLang="zh-CN">
                <a:latin typeface="宋体" pitchFamily="2" charset="-122"/>
              </a:rPr>
              <a:t>极限编程（</a:t>
            </a:r>
            <a:r>
              <a:rPr lang="en-US" altLang="zh-CN">
                <a:latin typeface="宋体" pitchFamily="2" charset="-122"/>
              </a:rPr>
              <a:t>eXtreme Programming, </a:t>
            </a:r>
            <a:r>
              <a:rPr lang="en-US" altLang="zh-CN">
                <a:solidFill>
                  <a:srgbClr val="FF0000"/>
                </a:solidFill>
                <a:latin typeface="宋体" pitchFamily="2" charset="-122"/>
              </a:rPr>
              <a:t>XP</a:t>
            </a:r>
            <a:r>
              <a:rPr lang="zh-CN" altLang="zh-CN">
                <a:latin typeface="宋体" pitchFamily="2" charset="-122"/>
              </a:rPr>
              <a:t>）</a:t>
            </a:r>
            <a:r>
              <a:rPr lang="zh-CN" altLang="zh-CN"/>
              <a:t>。</a:t>
            </a:r>
            <a:endParaRPr lang="en-US" altLang="zh-CN">
              <a:latin typeface="宋体" pitchFamily="2" charset="-122"/>
            </a:endParaRPr>
          </a:p>
          <a:p>
            <a:pPr eaLnBrk="1" hangingPunct="1">
              <a:lnSpc>
                <a:spcPct val="150000"/>
              </a:lnSpc>
            </a:pPr>
            <a:r>
              <a:rPr lang="zh-CN" altLang="zh-CN">
                <a:latin typeface="宋体" pitchFamily="2" charset="-122"/>
              </a:rPr>
              <a:t>包含以下一些基本活动，力求用最少的精力活动最大的成果，运用已有成果、方法。</a:t>
            </a:r>
            <a:endParaRPr lang="en-US" altLang="zh-CN">
              <a:latin typeface="宋体" pitchFamily="2" charset="-122"/>
            </a:endParaRPr>
          </a:p>
          <a:p>
            <a:pPr eaLnBrk="1" hangingPunct="1">
              <a:lnSpc>
                <a:spcPct val="150000"/>
              </a:lnSpc>
              <a:buFontTx/>
              <a:buNone/>
            </a:pPr>
            <a:endParaRPr lang="en-US" altLang="zh-CN">
              <a:latin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pic>
        <p:nvPicPr>
          <p:cNvPr id="512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196975"/>
            <a:ext cx="6446837" cy="520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3250" name="内容占位符 2"/>
          <p:cNvSpPr>
            <a:spLocks noGrp="1" noChangeArrowheads="1"/>
          </p:cNvSpPr>
          <p:nvPr>
            <p:ph idx="4294967295"/>
          </p:nvPr>
        </p:nvSpPr>
        <p:spPr/>
        <p:txBody>
          <a:bodyPr/>
          <a:lstStyle/>
          <a:p>
            <a:pPr eaLnBrk="1" hangingPunct="1">
              <a:lnSpc>
                <a:spcPts val="4000"/>
              </a:lnSpc>
            </a:pPr>
            <a:r>
              <a:rPr lang="zh-CN" altLang="zh-CN" b="1"/>
              <a:t>策划</a:t>
            </a:r>
            <a:endParaRPr lang="en-US" altLang="zh-CN" b="1"/>
          </a:p>
          <a:p>
            <a:pPr lvl="1" eaLnBrk="1" hangingPunct="1">
              <a:lnSpc>
                <a:spcPts val="4000"/>
              </a:lnSpc>
            </a:pPr>
            <a:r>
              <a:rPr lang="en-US" altLang="zh-CN" b="1"/>
              <a:t>	</a:t>
            </a:r>
            <a:r>
              <a:rPr lang="zh-CN" altLang="zh-CN"/>
              <a:t>把任务细</a:t>
            </a:r>
            <a:r>
              <a:rPr lang="zh-CN" altLang="zh-CN">
                <a:solidFill>
                  <a:srgbClr val="FF0000"/>
                </a:solidFill>
              </a:rPr>
              <a:t>分</a:t>
            </a:r>
            <a:r>
              <a:rPr lang="zh-CN" altLang="zh-CN"/>
              <a:t>，尽量在三周内完成。如果完不成，则再进行细分。细分后做以下工作：</a:t>
            </a:r>
            <a:r>
              <a:rPr lang="en-US" altLang="zh-CN"/>
              <a:t>1</a:t>
            </a:r>
            <a:r>
              <a:rPr lang="zh-CN" altLang="zh-CN"/>
              <a:t>）尽快实现每个任务。</a:t>
            </a:r>
            <a:r>
              <a:rPr lang="en-US" altLang="zh-CN"/>
              <a:t>2</a:t>
            </a:r>
            <a:r>
              <a:rPr lang="zh-CN" altLang="zh-CN"/>
              <a:t>）重要者优先。</a:t>
            </a:r>
            <a:r>
              <a:rPr lang="en-US" altLang="zh-CN"/>
              <a:t>3</a:t>
            </a:r>
            <a:r>
              <a:rPr lang="zh-CN" altLang="zh-CN"/>
              <a:t>）高风险优先。</a:t>
            </a:r>
            <a:endParaRPr lang="en-US" altLang="zh-CN"/>
          </a:p>
          <a:p>
            <a:pPr lvl="1" eaLnBrk="1" hangingPunct="1">
              <a:lnSpc>
                <a:spcPts val="4000"/>
              </a:lnSpc>
            </a:pPr>
            <a:r>
              <a:rPr lang="zh-CN" altLang="zh-CN"/>
              <a:t>项目第一个发行版本后，利用已有数据计算进度，以用来安排 </a:t>
            </a:r>
            <a:r>
              <a:rPr lang="en-US" altLang="zh-CN"/>
              <a:t>1</a:t>
            </a:r>
            <a:r>
              <a:rPr lang="zh-CN" altLang="zh-CN"/>
              <a:t>） 后续工作的进度。 </a:t>
            </a:r>
            <a:r>
              <a:rPr lang="en-US" altLang="zh-CN"/>
              <a:t>2</a:t>
            </a:r>
            <a:r>
              <a:rPr lang="zh-CN" altLang="zh-CN"/>
              <a:t>） 重新审视以前的安排。</a:t>
            </a:r>
          </a:p>
          <a:p>
            <a:pPr eaLnBrk="1" hangingPunct="1">
              <a:lnSpc>
                <a:spcPts val="4000"/>
              </a:lnSpc>
            </a:pPr>
            <a:endParaRPr lang="zh-CN" altLang="zh-CN"/>
          </a:p>
          <a:p>
            <a:pPr eaLnBrk="1" hangingPunct="1">
              <a:lnSpc>
                <a:spcPts val="4000"/>
              </a:lnSpc>
            </a:pPr>
            <a:endParaRPr lang="zh-CN"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4274" name="内容占位符 2"/>
          <p:cNvSpPr>
            <a:spLocks noGrp="1" noChangeArrowheads="1"/>
          </p:cNvSpPr>
          <p:nvPr>
            <p:ph idx="4294967295"/>
          </p:nvPr>
        </p:nvSpPr>
        <p:spPr>
          <a:xfrm>
            <a:off x="457200" y="1628775"/>
            <a:ext cx="8240713" cy="4525963"/>
          </a:xfrm>
        </p:spPr>
        <p:txBody>
          <a:bodyPr/>
          <a:lstStyle/>
          <a:p>
            <a:pPr eaLnBrk="1" hangingPunct="1">
              <a:lnSpc>
                <a:spcPts val="4000"/>
              </a:lnSpc>
            </a:pPr>
            <a:r>
              <a:rPr lang="zh-CN" altLang="en-US" b="1"/>
              <a:t>用户故事</a:t>
            </a:r>
            <a:endParaRPr lang="en-US" altLang="zh-CN" b="1"/>
          </a:p>
          <a:p>
            <a:pPr lvl="1" eaLnBrk="1" hangingPunct="1">
              <a:lnSpc>
                <a:spcPts val="4000"/>
              </a:lnSpc>
            </a:pPr>
            <a:r>
              <a:rPr lang="zh-CN" altLang="en-US"/>
              <a:t>问题描述：</a:t>
            </a:r>
            <a:endParaRPr lang="en-US" altLang="zh-CN"/>
          </a:p>
          <a:p>
            <a:pPr lvl="2" eaLnBrk="1" hangingPunct="1">
              <a:lnSpc>
                <a:spcPts val="4000"/>
              </a:lnSpc>
            </a:pPr>
            <a:r>
              <a:rPr lang="zh-CN" altLang="en-US"/>
              <a:t>“作为</a:t>
            </a:r>
            <a:r>
              <a:rPr lang="en-US" altLang="zh-CN"/>
              <a:t>……</a:t>
            </a:r>
            <a:r>
              <a:rPr lang="zh-CN" altLang="en-US"/>
              <a:t>（谁），我想要</a:t>
            </a:r>
            <a:r>
              <a:rPr lang="en-US" altLang="zh-CN"/>
              <a:t>……</a:t>
            </a:r>
            <a:br>
              <a:rPr lang="en-US" altLang="zh-CN"/>
            </a:br>
            <a:r>
              <a:rPr lang="zh-CN" altLang="en-US"/>
              <a:t>（做什么），为了</a:t>
            </a:r>
            <a:r>
              <a:rPr lang="en-US" altLang="zh-CN"/>
              <a:t>……</a:t>
            </a:r>
            <a:r>
              <a:rPr lang="zh-CN" altLang="en-US"/>
              <a:t>（为什么）”。</a:t>
            </a:r>
            <a:endParaRPr lang="en-US" altLang="zh-CN" b="1"/>
          </a:p>
          <a:p>
            <a:pPr latinLnBrk="1"/>
            <a:r>
              <a:rPr lang="zh-CN" altLang="en-US" b="1"/>
              <a:t>验收条件</a:t>
            </a:r>
          </a:p>
          <a:p>
            <a:pPr lvl="1" latinLnBrk="1"/>
            <a:r>
              <a:rPr lang="zh-CN" altLang="en-US"/>
              <a:t>可作为验收测试用例的具体例子。这也是我们常说的实例化需求，也是为了避免误读，让抽象的需求变得具体和可测试。</a:t>
            </a:r>
          </a:p>
          <a:p>
            <a:pPr lvl="1" eaLnBrk="1" hangingPunct="1">
              <a:lnSpc>
                <a:spcPts val="4000"/>
              </a:lnSpc>
            </a:pPr>
            <a:endParaRPr lang="zh-CN" altLang="zh-CN"/>
          </a:p>
          <a:p>
            <a:pPr eaLnBrk="1" hangingPunct="1">
              <a:lnSpc>
                <a:spcPts val="4000"/>
              </a:lnSpc>
            </a:pPr>
            <a:endParaRPr lang="zh-CN" altLang="zh-CN"/>
          </a:p>
        </p:txBody>
      </p:sp>
      <p:pic>
        <p:nvPicPr>
          <p:cNvPr id="54275" name="图片 1"/>
          <p:cNvPicPr>
            <a:picLocks noChangeAspect="1"/>
          </p:cNvPicPr>
          <p:nvPr/>
        </p:nvPicPr>
        <p:blipFill>
          <a:blip r:embed="rId2">
            <a:extLst>
              <a:ext uri="{28A0092B-C50C-407E-A947-70E740481C1C}">
                <a14:useLocalDpi xmlns:a14="http://schemas.microsoft.com/office/drawing/2010/main" val="0"/>
              </a:ext>
            </a:extLst>
          </a:blip>
          <a:srcRect r="59258"/>
          <a:stretch>
            <a:fillRect/>
          </a:stretch>
        </p:blipFill>
        <p:spPr bwMode="auto">
          <a:xfrm>
            <a:off x="6732588" y="765175"/>
            <a:ext cx="22082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4274" name="内容占位符 2"/>
          <p:cNvSpPr>
            <a:spLocks noGrp="1" noChangeArrowheads="1"/>
          </p:cNvSpPr>
          <p:nvPr>
            <p:ph idx="4294967295"/>
          </p:nvPr>
        </p:nvSpPr>
        <p:spPr>
          <a:xfrm>
            <a:off x="457200" y="1628775"/>
            <a:ext cx="8240713" cy="4525963"/>
          </a:xfrm>
        </p:spPr>
        <p:txBody>
          <a:bodyPr/>
          <a:lstStyle/>
          <a:p>
            <a:pPr eaLnBrk="1" hangingPunct="1">
              <a:lnSpc>
                <a:spcPts val="4000"/>
              </a:lnSpc>
            </a:pPr>
            <a:r>
              <a:rPr lang="zh-CN" altLang="en-US" b="1" dirty="0"/>
              <a:t>一个好的用户故事应该具备以下特征：</a:t>
            </a:r>
            <a:endParaRPr lang="en-US" altLang="zh-CN" b="1" dirty="0"/>
          </a:p>
          <a:p>
            <a:pPr lvl="1" eaLnBrk="1" hangingPunct="1">
              <a:lnSpc>
                <a:spcPts val="4000"/>
              </a:lnSpc>
            </a:pPr>
            <a:r>
              <a:rPr lang="zh-CN" altLang="en-US" dirty="0"/>
              <a:t>独立的</a:t>
            </a:r>
            <a:endParaRPr lang="en-US" altLang="zh-CN" dirty="0"/>
          </a:p>
          <a:p>
            <a:pPr lvl="1" eaLnBrk="1" hangingPunct="1">
              <a:lnSpc>
                <a:spcPts val="4000"/>
              </a:lnSpc>
            </a:pPr>
            <a:r>
              <a:rPr lang="zh-CN" altLang="en-US" dirty="0"/>
              <a:t>可协商的</a:t>
            </a:r>
            <a:endParaRPr lang="en-US" altLang="zh-CN" dirty="0"/>
          </a:p>
          <a:p>
            <a:pPr lvl="1" eaLnBrk="1" hangingPunct="1">
              <a:lnSpc>
                <a:spcPts val="4000"/>
              </a:lnSpc>
            </a:pPr>
            <a:r>
              <a:rPr lang="zh-CN" altLang="en-US" dirty="0"/>
              <a:t>对用户或客户有价值的</a:t>
            </a:r>
            <a:endParaRPr lang="en-US" altLang="zh-CN" dirty="0"/>
          </a:p>
          <a:p>
            <a:pPr lvl="1" eaLnBrk="1" hangingPunct="1">
              <a:lnSpc>
                <a:spcPts val="4000"/>
              </a:lnSpc>
            </a:pPr>
            <a:r>
              <a:rPr lang="zh-CN" altLang="en-US" dirty="0"/>
              <a:t>可估算的</a:t>
            </a:r>
            <a:endParaRPr lang="en-US" altLang="zh-CN" dirty="0"/>
          </a:p>
          <a:p>
            <a:pPr lvl="1" eaLnBrk="1" hangingPunct="1">
              <a:lnSpc>
                <a:spcPts val="4000"/>
              </a:lnSpc>
            </a:pPr>
            <a:r>
              <a:rPr lang="zh-CN" altLang="en-US" dirty="0"/>
              <a:t>小的</a:t>
            </a:r>
            <a:endParaRPr lang="en-US" altLang="zh-CN" dirty="0"/>
          </a:p>
          <a:p>
            <a:pPr lvl="1" eaLnBrk="1" hangingPunct="1">
              <a:lnSpc>
                <a:spcPts val="4000"/>
              </a:lnSpc>
            </a:pPr>
            <a:r>
              <a:rPr lang="zh-CN" altLang="en-US" dirty="0"/>
              <a:t>可测试的</a:t>
            </a:r>
            <a:endParaRPr lang="zh-CN" altLang="zh-CN" dirty="0"/>
          </a:p>
          <a:p>
            <a:pPr eaLnBrk="1" hangingPunct="1">
              <a:lnSpc>
                <a:spcPts val="4000"/>
              </a:lnSpc>
            </a:pPr>
            <a:endParaRPr lang="zh-CN"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4274" name="内容占位符 2"/>
          <p:cNvSpPr>
            <a:spLocks noGrp="1" noChangeArrowheads="1"/>
          </p:cNvSpPr>
          <p:nvPr>
            <p:ph idx="4294967295"/>
          </p:nvPr>
        </p:nvSpPr>
        <p:spPr>
          <a:xfrm>
            <a:off x="457200" y="1628775"/>
            <a:ext cx="8240713" cy="4525963"/>
          </a:xfrm>
        </p:spPr>
        <p:txBody>
          <a:bodyPr/>
          <a:lstStyle/>
          <a:p>
            <a:pPr eaLnBrk="1" hangingPunct="1"/>
            <a:r>
              <a:rPr lang="zh-CN" altLang="en-US" dirty="0"/>
              <a:t>举例：</a:t>
            </a:r>
            <a:endParaRPr lang="en-US" altLang="zh-CN" dirty="0"/>
          </a:p>
          <a:p>
            <a:pPr marL="457200" lvl="1" indent="0" eaLnBrk="1" hangingPunct="1">
              <a:buNone/>
            </a:pPr>
            <a:r>
              <a:rPr lang="zh-CN" altLang="en-US" sz="1600" dirty="0"/>
              <a:t>比方说，</a:t>
            </a:r>
            <a:r>
              <a:rPr lang="zh-CN" altLang="en-GB" sz="1600" dirty="0"/>
              <a:t>某</a:t>
            </a:r>
            <a:r>
              <a:rPr lang="zh-CN" altLang="en-US" sz="1600" dirty="0"/>
              <a:t>系统可能会包含这样的故事“用户可以发布她的简历</a:t>
            </a:r>
            <a:r>
              <a:rPr lang="en-US" altLang="zh-CN" sz="1600" dirty="0"/>
              <a:t>"</a:t>
            </a:r>
            <a:r>
              <a:rPr lang="zh-CN" altLang="en-US" sz="1600" dirty="0"/>
              <a:t>，在做系统初始设计的时候，这个故事可能是比较恰当的，但当开发人员与客户进行沟通时，他们发现</a:t>
            </a:r>
            <a:r>
              <a:rPr lang="en-US" altLang="zh-CN" sz="1600" dirty="0"/>
              <a:t>"</a:t>
            </a:r>
            <a:r>
              <a:rPr lang="zh-CN" altLang="en-US" sz="1600" dirty="0"/>
              <a:t>发布简历</a:t>
            </a:r>
            <a:r>
              <a:rPr lang="en-US" altLang="zh-CN" sz="1600" dirty="0"/>
              <a:t>"</a:t>
            </a:r>
            <a:r>
              <a:rPr lang="zh-CN" altLang="en-US" sz="1600" dirty="0"/>
              <a:t>实际上有这样几点</a:t>
            </a:r>
            <a:r>
              <a:rPr lang="en-US" altLang="zh-CN" sz="1600" dirty="0"/>
              <a:t>:</a:t>
            </a:r>
          </a:p>
          <a:p>
            <a:pPr lvl="1" eaLnBrk="1" hangingPunct="1"/>
            <a:r>
              <a:rPr lang="zh-CN" altLang="en-US" sz="1600" dirty="0"/>
              <a:t>简历包含教育程度，工作经历，薪资历史，出版物，演讲情况，实践情况以及求职目标</a:t>
            </a:r>
            <a:r>
              <a:rPr lang="en-US" altLang="zh-CN" sz="1600" dirty="0"/>
              <a:t>,</a:t>
            </a:r>
            <a:r>
              <a:rPr lang="zh-CN" altLang="en-US" sz="1600" dirty="0"/>
              <a:t>用户可以将简历标记为激活和非激活状态</a:t>
            </a:r>
          </a:p>
          <a:p>
            <a:pPr lvl="1" eaLnBrk="1" hangingPunct="1"/>
            <a:r>
              <a:rPr lang="zh-CN" altLang="en-US" sz="1600" dirty="0"/>
              <a:t>用户可以有多份简历</a:t>
            </a:r>
          </a:p>
          <a:p>
            <a:pPr lvl="1" eaLnBrk="1" hangingPunct="1"/>
            <a:r>
              <a:rPr lang="zh-CN" altLang="en-US" sz="1600" dirty="0"/>
              <a:t>用户可以修改简历</a:t>
            </a:r>
            <a:endParaRPr lang="en-US" altLang="zh-CN" sz="1600" dirty="0"/>
          </a:p>
          <a:p>
            <a:pPr lvl="1" eaLnBrk="1" hangingPunct="1"/>
            <a:r>
              <a:rPr lang="zh-CN" altLang="en-US" sz="1600" dirty="0"/>
              <a:t>用户也可以删除简历</a:t>
            </a:r>
            <a:endParaRPr lang="en-US" altLang="zh-CN" sz="1600" dirty="0"/>
          </a:p>
          <a:p>
            <a:pPr lvl="1" eaLnBrk="1" hangingPunct="1"/>
            <a:endParaRPr lang="en-US" altLang="zh-CN" sz="1600" dirty="0"/>
          </a:p>
          <a:p>
            <a:pPr marL="57150" indent="0" eaLnBrk="1" hangingPunct="1">
              <a:buNone/>
            </a:pPr>
            <a:r>
              <a:rPr lang="zh-CN" altLang="en-US" sz="2000" dirty="0"/>
              <a:t>太大，我们既可以用</a:t>
            </a:r>
            <a:r>
              <a:rPr lang="zh-CN" altLang="en-US" sz="2000" dirty="0">
                <a:solidFill>
                  <a:srgbClr val="FF0000"/>
                </a:solidFill>
              </a:rPr>
              <a:t>“增删改查</a:t>
            </a:r>
            <a:r>
              <a:rPr lang="en-US" altLang="zh-CN" sz="2000" dirty="0">
                <a:solidFill>
                  <a:srgbClr val="FF0000"/>
                </a:solidFill>
              </a:rPr>
              <a:t>"</a:t>
            </a:r>
            <a:r>
              <a:rPr lang="zh-CN" altLang="en-US" sz="2000" dirty="0">
                <a:solidFill>
                  <a:srgbClr val="FF0000"/>
                </a:solidFill>
              </a:rPr>
              <a:t>这样的动作来分解故事</a:t>
            </a:r>
            <a:r>
              <a:rPr lang="zh-CN" altLang="en-US" sz="2000" dirty="0"/>
              <a:t>，也可以用</a:t>
            </a:r>
            <a:r>
              <a:rPr lang="zh-CN" altLang="en-US" sz="2000" dirty="0">
                <a:solidFill>
                  <a:srgbClr val="FF0000"/>
                </a:solidFill>
              </a:rPr>
              <a:t>数据的边界来分解故事</a:t>
            </a:r>
            <a:r>
              <a:rPr lang="zh-CN" altLang="en-US" sz="2000" dirty="0"/>
              <a:t>，总之不同的分解结构就会导致不同的分解结果。</a:t>
            </a:r>
          </a:p>
          <a:p>
            <a:pPr lvl="1" eaLnBrk="1" hangingPunct="1"/>
            <a:endParaRPr lang="en-US" altLang="zh-CN"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692696"/>
            <a:ext cx="6912768" cy="2031325"/>
          </a:xfrm>
          <a:prstGeom prst="rect">
            <a:avLst/>
          </a:prstGeom>
          <a:noFill/>
        </p:spPr>
        <p:txBody>
          <a:bodyPr wrap="square">
            <a:spAutoFit/>
          </a:bodyPr>
          <a:lstStyle/>
          <a:p>
            <a:r>
              <a:rPr lang="zh-CN" altLang="en-US" sz="1800" b="1" dirty="0"/>
              <a:t>用“增删改查</a:t>
            </a:r>
            <a:r>
              <a:rPr lang="en-US" altLang="zh-CN" sz="1800" b="1" dirty="0"/>
              <a:t>”</a:t>
            </a:r>
            <a:r>
              <a:rPr lang="zh-CN" altLang="en-US" sz="1800" b="1" dirty="0"/>
              <a:t>这样的动作来分解故事：</a:t>
            </a:r>
            <a:endParaRPr lang="en-US" altLang="zh-CN" sz="1800" b="1" dirty="0"/>
          </a:p>
          <a:p>
            <a:pPr marL="285750" indent="-285750">
              <a:buFont typeface="Arial" panose="020B0604020202090204" pitchFamily="34" charset="0"/>
              <a:buChar char="•"/>
            </a:pPr>
            <a:r>
              <a:rPr lang="zh-CN" altLang="en-US" sz="1800" dirty="0"/>
              <a:t>用户可以创建简历，包括教育经历、工作经历、薪资历史，出版物，演讲情况，实践情况以及求职目标</a:t>
            </a:r>
            <a:endParaRPr lang="en-US" altLang="zh-CN" sz="1800" dirty="0"/>
          </a:p>
          <a:p>
            <a:pPr marL="285750" indent="-285750">
              <a:buFont typeface="Arial" panose="020B0604020202090204" pitchFamily="34" charset="0"/>
              <a:buChar char="•"/>
            </a:pPr>
            <a:r>
              <a:rPr lang="zh-CN" altLang="en-US" sz="1800" dirty="0"/>
              <a:t>用户可以编辑简历</a:t>
            </a:r>
            <a:endParaRPr lang="en-US" altLang="zh-CN" sz="1800" dirty="0"/>
          </a:p>
          <a:p>
            <a:pPr marL="285750" indent="-285750">
              <a:buFont typeface="Arial" panose="020B0604020202090204" pitchFamily="34" charset="0"/>
              <a:buChar char="•"/>
            </a:pPr>
            <a:r>
              <a:rPr lang="zh-CN" altLang="en-US" dirty="0"/>
              <a:t>用户可以删除简历</a:t>
            </a:r>
            <a:endParaRPr lang="en-US" altLang="zh-CN" dirty="0"/>
          </a:p>
          <a:p>
            <a:pPr marL="285750" indent="-285750">
              <a:buFont typeface="Arial" panose="020B0604020202090204" pitchFamily="34" charset="0"/>
              <a:buChar char="•"/>
            </a:pPr>
            <a:r>
              <a:rPr lang="zh-CN" altLang="en-US" dirty="0"/>
              <a:t>用户可以有多个简历</a:t>
            </a:r>
            <a:endParaRPr lang="en-US" altLang="zh-CN" dirty="0"/>
          </a:p>
          <a:p>
            <a:pPr marL="285750" indent="-285750">
              <a:buFont typeface="Arial" panose="020B0604020202090204" pitchFamily="34" charset="0"/>
              <a:buChar char="•"/>
            </a:pPr>
            <a:r>
              <a:rPr lang="zh-CN" altLang="en-US" dirty="0"/>
              <a:t>用户可以激活简历，也可以使简历失效</a:t>
            </a:r>
            <a:endParaRPr lang="en-US" altLang="zh-CN" dirty="0"/>
          </a:p>
        </p:txBody>
      </p:sp>
      <p:sp>
        <p:nvSpPr>
          <p:cNvPr id="5" name="文本框 4"/>
          <p:cNvSpPr txBox="1"/>
          <p:nvPr/>
        </p:nvSpPr>
        <p:spPr>
          <a:xfrm>
            <a:off x="469504" y="3302982"/>
            <a:ext cx="4572000" cy="2862322"/>
          </a:xfrm>
          <a:prstGeom prst="rect">
            <a:avLst/>
          </a:prstGeom>
          <a:noFill/>
        </p:spPr>
        <p:txBody>
          <a:bodyPr wrap="square">
            <a:spAutoFit/>
          </a:bodyPr>
          <a:lstStyle/>
          <a:p>
            <a:r>
              <a:rPr lang="zh-CN" altLang="en-US" sz="1800" b="1" dirty="0"/>
              <a:t>用数据的边界来分解故事：</a:t>
            </a:r>
            <a:endParaRPr lang="en-US" altLang="zh-CN" sz="1800" b="1" dirty="0"/>
          </a:p>
          <a:p>
            <a:pPr marL="285750" indent="-285750">
              <a:buFont typeface="Arial" panose="020B0604020202090204" pitchFamily="34" charset="0"/>
              <a:buChar char="•"/>
            </a:pPr>
            <a:r>
              <a:rPr lang="zh-CN" altLang="en-US" dirty="0"/>
              <a:t>用户可以添加和编辑教育经历</a:t>
            </a:r>
            <a:endParaRPr lang="en-US" altLang="zh-CN" dirty="0"/>
          </a:p>
          <a:p>
            <a:pPr marL="285750" indent="-285750">
              <a:buFont typeface="Arial" panose="020B0604020202090204" pitchFamily="34" charset="0"/>
              <a:buChar char="•"/>
            </a:pPr>
            <a:r>
              <a:rPr lang="zh-CN" altLang="en-US" dirty="0"/>
              <a:t>用户可以添加和编辑工作经历</a:t>
            </a:r>
            <a:endParaRPr lang="en-US" altLang="zh-CN" dirty="0"/>
          </a:p>
          <a:p>
            <a:pPr marL="285750" indent="-285750">
              <a:buFont typeface="Arial" panose="020B0604020202090204" pitchFamily="34" charset="0"/>
              <a:buChar char="•"/>
            </a:pPr>
            <a:r>
              <a:rPr lang="zh-CN" altLang="en-US" dirty="0"/>
              <a:t>用户可以添加和编辑薪资历史</a:t>
            </a:r>
            <a:endParaRPr lang="en-US" altLang="zh-CN" dirty="0"/>
          </a:p>
          <a:p>
            <a:pPr marL="285750" indent="-285750">
              <a:buFont typeface="Arial" panose="020B0604020202090204" pitchFamily="34" charset="0"/>
              <a:buChar char="•"/>
            </a:pPr>
            <a:r>
              <a:rPr lang="zh-CN" altLang="en-US" dirty="0"/>
              <a:t>用户可以添加和编辑出版物</a:t>
            </a:r>
            <a:endParaRPr lang="en-US" altLang="zh-CN" dirty="0"/>
          </a:p>
          <a:p>
            <a:pPr marL="285750" indent="-285750">
              <a:buFont typeface="Arial" panose="020B0604020202090204" pitchFamily="34" charset="0"/>
              <a:buChar char="•"/>
            </a:pPr>
            <a:r>
              <a:rPr lang="zh-CN" altLang="en-US" dirty="0"/>
              <a:t>用户可以添加和编辑演讲情况</a:t>
            </a:r>
            <a:endParaRPr lang="en-US" altLang="zh-CN" dirty="0"/>
          </a:p>
          <a:p>
            <a:pPr marL="285750" indent="-285750">
              <a:buFont typeface="Arial" panose="020B0604020202090204" pitchFamily="34" charset="0"/>
              <a:buChar char="•"/>
            </a:pPr>
            <a:r>
              <a:rPr lang="zh-CN" altLang="en-US" dirty="0"/>
              <a:t>用户可以添加和编辑实践情况</a:t>
            </a:r>
            <a:endParaRPr lang="en-US" altLang="zh-CN" dirty="0"/>
          </a:p>
          <a:p>
            <a:pPr marL="285750" indent="-285750">
              <a:buFont typeface="Arial" panose="020B0604020202090204" pitchFamily="34" charset="0"/>
              <a:buChar char="•"/>
            </a:pPr>
            <a:r>
              <a:rPr lang="zh-CN" altLang="en-US" dirty="0"/>
              <a:t>用户可以添加和编辑求职目标</a:t>
            </a:r>
            <a:endParaRPr lang="en-US" altLang="zh-CN" dirty="0"/>
          </a:p>
          <a:p>
            <a:endParaRPr lang="en-US" altLang="zh-CN" b="1" dirty="0"/>
          </a:p>
          <a:p>
            <a:endParaRPr lang="zh-CN"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内容占位符 2"/>
          <p:cNvSpPr>
            <a:spLocks noGrp="1" noChangeArrowheads="1"/>
          </p:cNvSpPr>
          <p:nvPr>
            <p:ph idx="4294967295"/>
          </p:nvPr>
        </p:nvSpPr>
        <p:spPr>
          <a:xfrm>
            <a:off x="457200" y="260350"/>
            <a:ext cx="8507413" cy="647700"/>
          </a:xfrm>
        </p:spPr>
        <p:txBody>
          <a:bodyPr/>
          <a:lstStyle/>
          <a:p>
            <a:pPr eaLnBrk="1" hangingPunct="1">
              <a:lnSpc>
                <a:spcPts val="4000"/>
              </a:lnSpc>
            </a:pPr>
            <a:r>
              <a:rPr lang="zh-CN" altLang="en-US" b="1"/>
              <a:t>举例：</a:t>
            </a:r>
            <a:r>
              <a:rPr lang="en-US" altLang="zh-CN" b="1"/>
              <a:t>	</a:t>
            </a:r>
          </a:p>
          <a:p>
            <a:pPr lvl="2" latinLnBrk="1"/>
            <a:endParaRPr lang="en-US" altLang="zh-CN"/>
          </a:p>
        </p:txBody>
      </p:sp>
      <p:sp>
        <p:nvSpPr>
          <p:cNvPr id="55298" name="矩形 1"/>
          <p:cNvSpPr>
            <a:spLocks noChangeArrowheads="1"/>
          </p:cNvSpPr>
          <p:nvPr/>
        </p:nvSpPr>
        <p:spPr bwMode="auto">
          <a:xfrm>
            <a:off x="539750" y="1125538"/>
            <a:ext cx="81359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90204" pitchFamily="34" charset="0"/>
                <a:ea typeface="宋体" pitchFamily="2" charset="-122"/>
              </a:defRPr>
            </a:lvl1pPr>
            <a:lvl2pPr>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lvl="1" latinLnBrk="1">
              <a:spcBef>
                <a:spcPct val="0"/>
              </a:spcBef>
              <a:buFontTx/>
              <a:buNone/>
            </a:pPr>
            <a:r>
              <a:rPr lang="zh-CN" altLang="en-US" sz="2400" b="1"/>
              <a:t>用户故事：</a:t>
            </a:r>
            <a:endParaRPr lang="en-US" altLang="zh-CN" sz="2400" b="1"/>
          </a:p>
          <a:p>
            <a:pPr lvl="1" latinLnBrk="1">
              <a:spcBef>
                <a:spcPct val="0"/>
              </a:spcBef>
              <a:buFontTx/>
              <a:buNone/>
            </a:pPr>
            <a:r>
              <a:rPr lang="zh-CN" altLang="en-US" sz="2000"/>
              <a:t>假设要开发一个基金交易系统，其中一个用户故事是“</a:t>
            </a:r>
            <a:r>
              <a:rPr lang="zh-CN" altLang="en-US" sz="2000" b="1">
                <a:solidFill>
                  <a:srgbClr val="FF0000"/>
                </a:solidFill>
              </a:rPr>
              <a:t>当投资者申购基金后，他</a:t>
            </a:r>
            <a:r>
              <a:rPr lang="en-US" altLang="zh-CN" sz="2000" b="1">
                <a:solidFill>
                  <a:srgbClr val="FF0000"/>
                </a:solidFill>
              </a:rPr>
              <a:t>/</a:t>
            </a:r>
            <a:r>
              <a:rPr lang="zh-CN" altLang="en-US" sz="2000" b="1">
                <a:solidFill>
                  <a:srgbClr val="FF0000"/>
                </a:solidFill>
              </a:rPr>
              <a:t>她将在</a:t>
            </a:r>
            <a:r>
              <a:rPr lang="en-US" altLang="zh-CN" sz="2000" b="1">
                <a:solidFill>
                  <a:srgbClr val="FF0000"/>
                </a:solidFill>
              </a:rPr>
              <a:t>T+2</a:t>
            </a:r>
            <a:r>
              <a:rPr lang="zh-CN" altLang="en-US" sz="2000" b="1">
                <a:solidFill>
                  <a:srgbClr val="FF0000"/>
                </a:solidFill>
              </a:rPr>
              <a:t>收到交易确认短信，期间如果遇到周末或假期将顺延”（</a:t>
            </a:r>
            <a:r>
              <a:rPr lang="en-US" altLang="zh-CN" sz="2000" b="1">
                <a:solidFill>
                  <a:srgbClr val="FF0000"/>
                </a:solidFill>
              </a:rPr>
              <a:t>T</a:t>
            </a:r>
            <a:r>
              <a:rPr lang="zh-CN" altLang="en-US" sz="2000" b="1">
                <a:solidFill>
                  <a:srgbClr val="FF0000"/>
                </a:solidFill>
              </a:rPr>
              <a:t>是交易日的意思，</a:t>
            </a:r>
            <a:r>
              <a:rPr lang="en-US" altLang="zh-CN" sz="2000" b="1">
                <a:solidFill>
                  <a:srgbClr val="FF0000"/>
                </a:solidFill>
              </a:rPr>
              <a:t>T+2</a:t>
            </a:r>
            <a:r>
              <a:rPr lang="zh-CN" altLang="en-US" sz="2000" b="1">
                <a:solidFill>
                  <a:srgbClr val="FF0000"/>
                </a:solidFill>
              </a:rPr>
              <a:t>即两个交易日后）</a:t>
            </a:r>
            <a:r>
              <a:rPr lang="zh-CN" altLang="en-US" sz="2000"/>
              <a:t>。</a:t>
            </a:r>
            <a:endParaRPr lang="en-US" altLang="zh-CN" sz="2000"/>
          </a:p>
        </p:txBody>
      </p:sp>
      <p:sp>
        <p:nvSpPr>
          <p:cNvPr id="55299" name="矩形 2"/>
          <p:cNvSpPr>
            <a:spLocks noChangeArrowheads="1"/>
          </p:cNvSpPr>
          <p:nvPr/>
        </p:nvSpPr>
        <p:spPr bwMode="auto">
          <a:xfrm>
            <a:off x="547688" y="2692400"/>
            <a:ext cx="7920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90204" pitchFamily="34" charset="0"/>
                <a:ea typeface="宋体" pitchFamily="2" charset="-122"/>
              </a:defRPr>
            </a:lvl1pPr>
            <a:lvl2pPr>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lvl="1" latinLnBrk="1">
              <a:spcBef>
                <a:spcPct val="0"/>
              </a:spcBef>
              <a:buFontTx/>
              <a:buNone/>
            </a:pPr>
            <a:r>
              <a:rPr lang="zh-CN" altLang="en-US" sz="2400" b="1"/>
              <a:t>验收条件：</a:t>
            </a:r>
            <a:endParaRPr lang="en-US" altLang="zh-CN" sz="2400" b="1"/>
          </a:p>
          <a:p>
            <a:pPr lvl="1" latinLnBrk="1">
              <a:spcBef>
                <a:spcPct val="0"/>
              </a:spcBef>
              <a:buFontTx/>
              <a:buNone/>
            </a:pPr>
            <a:r>
              <a:rPr lang="zh-CN" altLang="en-US" sz="1800" b="1">
                <a:solidFill>
                  <a:srgbClr val="FF0000"/>
                </a:solidFill>
              </a:rPr>
              <a:t>实例</a:t>
            </a:r>
            <a:r>
              <a:rPr lang="en-US" altLang="zh-CN" sz="1800" b="1">
                <a:solidFill>
                  <a:srgbClr val="FF0000"/>
                </a:solidFill>
              </a:rPr>
              <a:t>1</a:t>
            </a:r>
            <a:r>
              <a:rPr lang="zh-CN" altLang="en-US" sz="1800" b="1">
                <a:solidFill>
                  <a:srgbClr val="FF0000"/>
                </a:solidFill>
              </a:rPr>
              <a:t>：</a:t>
            </a:r>
            <a:r>
              <a:rPr lang="zh-CN" altLang="en-US" sz="1800" b="1"/>
              <a:t>成功申购，没有假期顺延情况（快乐路径）</a:t>
            </a:r>
            <a:br>
              <a:rPr lang="zh-CN" altLang="en-US" sz="1800" b="1"/>
            </a:br>
            <a:r>
              <a:rPr lang="zh-CN" altLang="en-US" sz="2000"/>
              <a:t>假设投资者张三（男）在</a:t>
            </a:r>
            <a:r>
              <a:rPr lang="en-US" altLang="zh-CN" sz="2000"/>
              <a:t>2017</a:t>
            </a:r>
            <a:r>
              <a:rPr lang="zh-CN" altLang="en-US" sz="2000"/>
              <a:t>年</a:t>
            </a:r>
            <a:r>
              <a:rPr lang="en-US" altLang="zh-CN" sz="2000"/>
              <a:t>9</a:t>
            </a:r>
            <a:r>
              <a:rPr lang="zh-CN" altLang="en-US" sz="2000"/>
              <a:t>月</a:t>
            </a:r>
            <a:r>
              <a:rPr lang="en-US" altLang="zh-CN" sz="2000"/>
              <a:t>25</a:t>
            </a:r>
            <a:r>
              <a:rPr lang="zh-CN" altLang="en-US" sz="2000"/>
              <a:t>日申购了沪深</a:t>
            </a:r>
            <a:r>
              <a:rPr lang="en-US" altLang="zh-CN" sz="2000"/>
              <a:t>300</a:t>
            </a:r>
            <a:r>
              <a:rPr lang="zh-CN" altLang="en-US" sz="2000"/>
              <a:t>指数基金</a:t>
            </a:r>
            <a:r>
              <a:rPr lang="en-US" altLang="zh-CN" sz="2000"/>
              <a:t>1000</a:t>
            </a:r>
            <a:r>
              <a:rPr lang="zh-CN" altLang="en-US" sz="2000"/>
              <a:t>元，当天该基金单位净值为</a:t>
            </a:r>
            <a:r>
              <a:rPr lang="en-US" altLang="zh-CN" sz="2000"/>
              <a:t>2.5000</a:t>
            </a:r>
            <a:r>
              <a:rPr lang="zh-CN" altLang="en-US" sz="2000"/>
              <a:t>，申购费率是</a:t>
            </a:r>
            <a:r>
              <a:rPr lang="en-US" altLang="zh-CN" sz="2000"/>
              <a:t>1.5%</a:t>
            </a:r>
            <a:r>
              <a:rPr lang="zh-CN" altLang="en-US" sz="2000"/>
              <a:t>；</a:t>
            </a:r>
            <a:br>
              <a:rPr lang="zh-CN" altLang="en-US" sz="2000"/>
            </a:br>
            <a:r>
              <a:rPr lang="zh-CN" altLang="en-US" sz="2000"/>
              <a:t>当申购成功后；</a:t>
            </a:r>
            <a:br>
              <a:rPr lang="en-US" altLang="zh-CN" sz="2000"/>
            </a:br>
            <a:r>
              <a:rPr lang="zh-CN" altLang="en-US" sz="2000"/>
              <a:t>那么他在</a:t>
            </a:r>
            <a:r>
              <a:rPr lang="en-US" altLang="zh-CN" sz="2000"/>
              <a:t>2017</a:t>
            </a:r>
            <a:r>
              <a:rPr lang="zh-CN" altLang="en-US" sz="2000"/>
              <a:t>年</a:t>
            </a:r>
            <a:r>
              <a:rPr lang="en-US" altLang="zh-CN" sz="2000"/>
              <a:t>9</a:t>
            </a:r>
            <a:r>
              <a:rPr lang="zh-CN" altLang="en-US" sz="2000"/>
              <a:t>月</a:t>
            </a:r>
            <a:r>
              <a:rPr lang="en-US" altLang="zh-CN" sz="2000"/>
              <a:t>27</a:t>
            </a:r>
            <a:r>
              <a:rPr lang="zh-CN" altLang="en-US" sz="2000"/>
              <a:t>日收到短信，内容为“张三先生，您于</a:t>
            </a:r>
            <a:r>
              <a:rPr lang="en-US" altLang="zh-CN" sz="2000"/>
              <a:t>2017</a:t>
            </a:r>
            <a:r>
              <a:rPr lang="zh-CN" altLang="en-US" sz="2000"/>
              <a:t>年</a:t>
            </a:r>
            <a:r>
              <a:rPr lang="en-US" altLang="zh-CN" sz="2000"/>
              <a:t>9</a:t>
            </a:r>
            <a:r>
              <a:rPr lang="zh-CN" altLang="en-US" sz="2000"/>
              <a:t>月</a:t>
            </a:r>
            <a:r>
              <a:rPr lang="en-US" altLang="zh-CN" sz="2000"/>
              <a:t>25</a:t>
            </a:r>
            <a:r>
              <a:rPr lang="zh-CN" altLang="en-US" sz="2000"/>
              <a:t>日申购了沪深</a:t>
            </a:r>
            <a:r>
              <a:rPr lang="en-US" altLang="zh-CN" sz="2000"/>
              <a:t>300</a:t>
            </a:r>
            <a:r>
              <a:rPr lang="zh-CN" altLang="en-US" sz="2000"/>
              <a:t>指数基金</a:t>
            </a:r>
            <a:r>
              <a:rPr lang="en-US" altLang="zh-CN" sz="2000"/>
              <a:t>1000</a:t>
            </a:r>
            <a:r>
              <a:rPr lang="zh-CN" altLang="en-US" sz="2000"/>
              <a:t>元，单位净值为</a:t>
            </a:r>
            <a:r>
              <a:rPr lang="en-US" altLang="zh-CN" sz="2000"/>
              <a:t>2.5000</a:t>
            </a:r>
            <a:r>
              <a:rPr lang="zh-CN" altLang="en-US" sz="2000"/>
              <a:t>，份额为</a:t>
            </a:r>
            <a:r>
              <a:rPr lang="en-US" altLang="zh-CN" sz="2000"/>
              <a:t>394</a:t>
            </a:r>
            <a:r>
              <a:rPr lang="zh-CN" altLang="en-US" sz="2000"/>
              <a:t>份，交易成功，份额已登记于您名下。”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矩形 1"/>
          <p:cNvSpPr>
            <a:spLocks noChangeArrowheads="1"/>
          </p:cNvSpPr>
          <p:nvPr/>
        </p:nvSpPr>
        <p:spPr bwMode="auto">
          <a:xfrm>
            <a:off x="250825" y="476250"/>
            <a:ext cx="842486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latinLnBrk="1">
              <a:spcBef>
                <a:spcPct val="0"/>
              </a:spcBef>
              <a:buFontTx/>
              <a:buNone/>
            </a:pPr>
            <a:r>
              <a:rPr lang="zh-CN" altLang="en-US" sz="1600" b="1">
                <a:solidFill>
                  <a:srgbClr val="FF0000"/>
                </a:solidFill>
                <a:latin typeface="-apple-system"/>
              </a:rPr>
              <a:t>实例</a:t>
            </a:r>
            <a:r>
              <a:rPr lang="en-US" altLang="zh-CN" sz="1600" b="1">
                <a:solidFill>
                  <a:srgbClr val="FF0000"/>
                </a:solidFill>
                <a:latin typeface="-apple-system"/>
              </a:rPr>
              <a:t>2</a:t>
            </a:r>
            <a:r>
              <a:rPr lang="zh-CN" altLang="en-US" sz="1600" b="1">
                <a:latin typeface="-apple-system"/>
              </a:rPr>
              <a:t>：成功申购，有假期顺延情况（快乐路径）</a:t>
            </a:r>
            <a:br>
              <a:rPr lang="zh-CN" altLang="en-US" sz="1600" b="1">
                <a:latin typeface="-apple-system"/>
              </a:rPr>
            </a:br>
            <a:r>
              <a:rPr lang="zh-CN" altLang="en-US" sz="1600">
                <a:latin typeface="-apple-system"/>
              </a:rPr>
              <a:t>假设投资者张三（男）在</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29</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元，当天该基金单位净值为</a:t>
            </a:r>
            <a:r>
              <a:rPr lang="en-US" altLang="zh-CN" sz="1600">
                <a:latin typeface="-apple-system"/>
              </a:rPr>
              <a:t>2.5000</a:t>
            </a:r>
            <a:r>
              <a:rPr lang="zh-CN" altLang="en-US" sz="1600">
                <a:latin typeface="-apple-system"/>
              </a:rPr>
              <a:t>，申购费率是</a:t>
            </a:r>
            <a:r>
              <a:rPr lang="en-US" altLang="zh-CN" sz="1600">
                <a:latin typeface="-apple-system"/>
              </a:rPr>
              <a:t>1.5%</a:t>
            </a:r>
            <a:r>
              <a:rPr lang="zh-CN" altLang="en-US" sz="1600">
                <a:latin typeface="-apple-system"/>
              </a:rPr>
              <a:t>；</a:t>
            </a:r>
            <a:br>
              <a:rPr lang="zh-CN" altLang="en-US" sz="1600">
                <a:latin typeface="-apple-system"/>
              </a:rPr>
            </a:br>
            <a:r>
              <a:rPr lang="zh-CN" altLang="en-US" sz="1600">
                <a:latin typeface="-apple-system"/>
              </a:rPr>
              <a:t>当申购成功后；</a:t>
            </a:r>
          </a:p>
          <a:p>
            <a:pPr latinLnBrk="1">
              <a:spcBef>
                <a:spcPct val="0"/>
              </a:spcBef>
              <a:buFontTx/>
              <a:buNone/>
            </a:pPr>
            <a:r>
              <a:rPr lang="zh-CN" altLang="en-US" sz="1600">
                <a:latin typeface="-apple-system"/>
              </a:rPr>
              <a:t>那么他在</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10</a:t>
            </a:r>
            <a:r>
              <a:rPr lang="zh-CN" altLang="en-US" sz="1600">
                <a:latin typeface="-apple-system"/>
              </a:rPr>
              <a:t>日收到短信，内容为“张三先生，您于</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29</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元，单位净值为</a:t>
            </a:r>
            <a:r>
              <a:rPr lang="en-US" altLang="zh-CN" sz="1600">
                <a:latin typeface="-apple-system"/>
              </a:rPr>
              <a:t>2.5000</a:t>
            </a:r>
            <a:r>
              <a:rPr lang="zh-CN" altLang="en-US" sz="1600">
                <a:latin typeface="-apple-system"/>
              </a:rPr>
              <a:t>，份额为</a:t>
            </a:r>
            <a:r>
              <a:rPr lang="en-US" altLang="zh-CN" sz="1600">
                <a:latin typeface="-apple-system"/>
              </a:rPr>
              <a:t>394</a:t>
            </a:r>
            <a:r>
              <a:rPr lang="zh-CN" altLang="en-US" sz="1600">
                <a:latin typeface="-apple-system"/>
              </a:rPr>
              <a:t>份，交易成功，份额已登记于您名下。”</a:t>
            </a:r>
          </a:p>
          <a:p>
            <a:pPr latinLnBrk="1">
              <a:spcBef>
                <a:spcPct val="0"/>
              </a:spcBef>
              <a:buFontTx/>
              <a:buNone/>
            </a:pPr>
            <a:r>
              <a:rPr lang="zh-CN" altLang="en-US" sz="1600">
                <a:latin typeface="-apple-system"/>
              </a:rPr>
              <a:t>（因为</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30</a:t>
            </a:r>
            <a:r>
              <a:rPr lang="zh-CN" altLang="en-US" sz="1600">
                <a:latin typeface="-apple-system"/>
              </a:rPr>
              <a:t>日至</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8</a:t>
            </a:r>
            <a:r>
              <a:rPr lang="zh-CN" altLang="en-US" sz="1600">
                <a:latin typeface="-apple-system"/>
              </a:rPr>
              <a:t>日为假期，即非交易日，交易确认顺延）</a:t>
            </a:r>
          </a:p>
          <a:p>
            <a:pPr latinLnBrk="1">
              <a:spcBef>
                <a:spcPct val="0"/>
              </a:spcBef>
              <a:buFontTx/>
              <a:buNone/>
            </a:pPr>
            <a:r>
              <a:rPr lang="zh-CN" altLang="en-US" sz="1600" b="1">
                <a:solidFill>
                  <a:srgbClr val="FF0000"/>
                </a:solidFill>
                <a:latin typeface="-apple-system"/>
              </a:rPr>
              <a:t>实例</a:t>
            </a:r>
            <a:r>
              <a:rPr lang="en-US" altLang="zh-CN" sz="1600" b="1">
                <a:solidFill>
                  <a:srgbClr val="FF0000"/>
                </a:solidFill>
                <a:latin typeface="-apple-system"/>
              </a:rPr>
              <a:t>3</a:t>
            </a:r>
            <a:r>
              <a:rPr lang="zh-CN" altLang="en-US" sz="1600" b="1">
                <a:solidFill>
                  <a:srgbClr val="FF0000"/>
                </a:solidFill>
                <a:latin typeface="-apple-system"/>
              </a:rPr>
              <a:t>：</a:t>
            </a:r>
            <a:r>
              <a:rPr lang="zh-CN" altLang="en-US" sz="1600" b="1">
                <a:latin typeface="-apple-system"/>
              </a:rPr>
              <a:t>成功申购，在假期内申购（快乐路径）</a:t>
            </a:r>
            <a:br>
              <a:rPr lang="zh-CN" altLang="en-US" sz="1600" b="1">
                <a:latin typeface="-apple-system"/>
              </a:rPr>
            </a:br>
            <a:r>
              <a:rPr lang="zh-CN" altLang="en-US" sz="1600">
                <a:latin typeface="-apple-system"/>
              </a:rPr>
              <a:t>假设投资者张三（男）在</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5</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元，当天该基金单位净值为</a:t>
            </a:r>
            <a:r>
              <a:rPr lang="en-US" altLang="zh-CN" sz="1600">
                <a:latin typeface="-apple-system"/>
              </a:rPr>
              <a:t>2.5000</a:t>
            </a:r>
            <a:r>
              <a:rPr lang="zh-CN" altLang="en-US" sz="1600">
                <a:latin typeface="-apple-system"/>
              </a:rPr>
              <a:t>，申购费率是</a:t>
            </a:r>
            <a:r>
              <a:rPr lang="en-US" altLang="zh-CN" sz="1600">
                <a:latin typeface="-apple-system"/>
              </a:rPr>
              <a:t>1.5%</a:t>
            </a:r>
            <a:r>
              <a:rPr lang="zh-CN" altLang="en-US" sz="1600">
                <a:latin typeface="-apple-system"/>
              </a:rPr>
              <a:t>；</a:t>
            </a:r>
            <a:br>
              <a:rPr lang="zh-CN" altLang="en-US" sz="1600">
                <a:latin typeface="-apple-system"/>
              </a:rPr>
            </a:br>
            <a:r>
              <a:rPr lang="zh-CN" altLang="en-US" sz="1600">
                <a:latin typeface="-apple-system"/>
              </a:rPr>
              <a:t>当申购成功后；</a:t>
            </a:r>
          </a:p>
          <a:p>
            <a:pPr latinLnBrk="1">
              <a:spcBef>
                <a:spcPct val="0"/>
              </a:spcBef>
              <a:buFontTx/>
              <a:buNone/>
            </a:pPr>
            <a:r>
              <a:rPr lang="zh-CN" altLang="en-US" sz="1600">
                <a:latin typeface="-apple-system"/>
              </a:rPr>
              <a:t>那么他在</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11</a:t>
            </a:r>
            <a:r>
              <a:rPr lang="zh-CN" altLang="en-US" sz="1600">
                <a:latin typeface="-apple-system"/>
              </a:rPr>
              <a:t>日收到短信，内容为“张三先生，您于</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9</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元，单位净值为</a:t>
            </a:r>
            <a:r>
              <a:rPr lang="en-US" altLang="zh-CN" sz="1600">
                <a:latin typeface="-apple-system"/>
              </a:rPr>
              <a:t>2.5000</a:t>
            </a:r>
            <a:r>
              <a:rPr lang="zh-CN" altLang="en-US" sz="1600">
                <a:latin typeface="-apple-system"/>
              </a:rPr>
              <a:t>，份额为</a:t>
            </a:r>
            <a:r>
              <a:rPr lang="en-US" altLang="zh-CN" sz="1600">
                <a:latin typeface="-apple-system"/>
              </a:rPr>
              <a:t>394</a:t>
            </a:r>
            <a:r>
              <a:rPr lang="zh-CN" altLang="en-US" sz="1600">
                <a:latin typeface="-apple-system"/>
              </a:rPr>
              <a:t>份，交易成功，份额已登记于您名下。”</a:t>
            </a:r>
          </a:p>
          <a:p>
            <a:pPr latinLnBrk="1">
              <a:spcBef>
                <a:spcPct val="0"/>
              </a:spcBef>
              <a:buFontTx/>
              <a:buNone/>
            </a:pPr>
            <a:r>
              <a:rPr lang="zh-CN" altLang="en-US" sz="1600">
                <a:latin typeface="-apple-system"/>
              </a:rPr>
              <a:t>（因为</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30</a:t>
            </a:r>
            <a:r>
              <a:rPr lang="zh-CN" altLang="en-US" sz="1600">
                <a:latin typeface="-apple-system"/>
              </a:rPr>
              <a:t>日至</a:t>
            </a:r>
            <a:r>
              <a:rPr lang="en-US" altLang="zh-CN" sz="1600">
                <a:latin typeface="-apple-system"/>
              </a:rPr>
              <a:t>2017</a:t>
            </a:r>
            <a:r>
              <a:rPr lang="zh-CN" altLang="en-US" sz="1600">
                <a:latin typeface="-apple-system"/>
              </a:rPr>
              <a:t>年</a:t>
            </a:r>
            <a:r>
              <a:rPr lang="en-US" altLang="zh-CN" sz="1600">
                <a:latin typeface="-apple-system"/>
              </a:rPr>
              <a:t>10</a:t>
            </a:r>
            <a:r>
              <a:rPr lang="zh-CN" altLang="en-US" sz="1600">
                <a:latin typeface="-apple-system"/>
              </a:rPr>
              <a:t>月</a:t>
            </a:r>
            <a:r>
              <a:rPr lang="en-US" altLang="zh-CN" sz="1600">
                <a:latin typeface="-apple-system"/>
              </a:rPr>
              <a:t>8</a:t>
            </a:r>
            <a:r>
              <a:rPr lang="zh-CN" altLang="en-US" sz="1600">
                <a:latin typeface="-apple-system"/>
              </a:rPr>
              <a:t>日为假期，即非交易日，假期内的申购日将顺延到假期后第一个交易日）</a:t>
            </a:r>
          </a:p>
          <a:p>
            <a:pPr latinLnBrk="1">
              <a:spcBef>
                <a:spcPct val="0"/>
              </a:spcBef>
              <a:buFontTx/>
              <a:buNone/>
            </a:pPr>
            <a:r>
              <a:rPr lang="zh-CN" altLang="en-US" sz="1600" b="1">
                <a:solidFill>
                  <a:srgbClr val="FF0000"/>
                </a:solidFill>
                <a:latin typeface="-apple-system"/>
              </a:rPr>
              <a:t>实例</a:t>
            </a:r>
            <a:r>
              <a:rPr lang="en-US" altLang="zh-CN" sz="1600" b="1">
                <a:solidFill>
                  <a:srgbClr val="FF0000"/>
                </a:solidFill>
                <a:latin typeface="-apple-system"/>
              </a:rPr>
              <a:t>4</a:t>
            </a:r>
            <a:r>
              <a:rPr lang="zh-CN" altLang="en-US" sz="1600" b="1">
                <a:solidFill>
                  <a:srgbClr val="FF0000"/>
                </a:solidFill>
                <a:latin typeface="-apple-system"/>
              </a:rPr>
              <a:t>：</a:t>
            </a:r>
            <a:r>
              <a:rPr lang="zh-CN" altLang="en-US" sz="1600" b="1">
                <a:latin typeface="-apple-system"/>
              </a:rPr>
              <a:t>申购失败（意外场景）</a:t>
            </a:r>
            <a:br>
              <a:rPr lang="zh-CN" altLang="en-US" sz="1600" b="1">
                <a:latin typeface="-apple-system"/>
              </a:rPr>
            </a:br>
            <a:r>
              <a:rPr lang="zh-CN" altLang="en-US" sz="1600">
                <a:latin typeface="-apple-system"/>
              </a:rPr>
              <a:t>假设投资者李四（女）在</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11</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元，当天该基金不可申购；</a:t>
            </a:r>
          </a:p>
          <a:p>
            <a:pPr latinLnBrk="1">
              <a:spcBef>
                <a:spcPct val="0"/>
              </a:spcBef>
              <a:buFontTx/>
              <a:buNone/>
            </a:pPr>
            <a:r>
              <a:rPr lang="zh-CN" altLang="en-US" sz="1600">
                <a:latin typeface="-apple-system"/>
              </a:rPr>
              <a:t>当交易确认后；</a:t>
            </a:r>
          </a:p>
          <a:p>
            <a:pPr latinLnBrk="1">
              <a:spcBef>
                <a:spcPct val="0"/>
              </a:spcBef>
              <a:buFontTx/>
              <a:buNone/>
            </a:pPr>
            <a:r>
              <a:rPr lang="zh-CN" altLang="en-US" sz="1600">
                <a:latin typeface="-apple-system"/>
              </a:rPr>
              <a:t>那么她在</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13</a:t>
            </a:r>
            <a:r>
              <a:rPr lang="zh-CN" altLang="en-US" sz="1600">
                <a:latin typeface="-apple-system"/>
              </a:rPr>
              <a:t>日收到短信，内容为“李四小姐，您于</a:t>
            </a:r>
            <a:r>
              <a:rPr lang="en-US" altLang="zh-CN" sz="1600">
                <a:latin typeface="-apple-system"/>
              </a:rPr>
              <a:t>2017</a:t>
            </a:r>
            <a:r>
              <a:rPr lang="zh-CN" altLang="en-US" sz="1600">
                <a:latin typeface="-apple-system"/>
              </a:rPr>
              <a:t>年</a:t>
            </a:r>
            <a:r>
              <a:rPr lang="en-US" altLang="zh-CN" sz="1600">
                <a:latin typeface="-apple-system"/>
              </a:rPr>
              <a:t>9</a:t>
            </a:r>
            <a:r>
              <a:rPr lang="zh-CN" altLang="en-US" sz="1600">
                <a:latin typeface="-apple-system"/>
              </a:rPr>
              <a:t>月</a:t>
            </a:r>
            <a:r>
              <a:rPr lang="en-US" altLang="zh-CN" sz="1600">
                <a:latin typeface="-apple-system"/>
              </a:rPr>
              <a:t>11</a:t>
            </a:r>
            <a:r>
              <a:rPr lang="zh-CN" altLang="en-US" sz="1600">
                <a:latin typeface="-apple-system"/>
              </a:rPr>
              <a:t>日申购了沪深</a:t>
            </a:r>
            <a:r>
              <a:rPr lang="en-US" altLang="zh-CN" sz="1600">
                <a:latin typeface="-apple-system"/>
              </a:rPr>
              <a:t>300</a:t>
            </a:r>
            <a:r>
              <a:rPr lang="zh-CN" altLang="en-US" sz="1600">
                <a:latin typeface="-apple-system"/>
              </a:rPr>
              <a:t>指数基金</a:t>
            </a:r>
            <a:r>
              <a:rPr lang="en-US" altLang="zh-CN" sz="1600">
                <a:latin typeface="-apple-system"/>
              </a:rPr>
              <a:t>1000</a:t>
            </a:r>
            <a:r>
              <a:rPr lang="zh-CN" altLang="en-US" sz="1600">
                <a:latin typeface="-apple-system"/>
              </a:rPr>
              <a:t>元，由于当天本基金不可申购，交易失败，申购款</a:t>
            </a:r>
            <a:r>
              <a:rPr lang="en-US" altLang="zh-CN" sz="1600">
                <a:latin typeface="-apple-system"/>
              </a:rPr>
              <a:t>1000</a:t>
            </a:r>
            <a:r>
              <a:rPr lang="zh-CN" altLang="en-US" sz="1600">
                <a:latin typeface="-apple-system"/>
              </a:rPr>
              <a:t>元将在</a:t>
            </a:r>
            <a:r>
              <a:rPr lang="en-US" altLang="zh-CN" sz="1600">
                <a:latin typeface="-apple-system"/>
              </a:rPr>
              <a:t>2</a:t>
            </a:r>
            <a:r>
              <a:rPr lang="zh-CN" altLang="en-US" sz="1600">
                <a:latin typeface="-apple-system"/>
              </a:rPr>
              <a:t>个交易日后全款退还到您申购的银行卡。”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idx="4294967295"/>
          </p:nvPr>
        </p:nvSpPr>
        <p:spPr/>
        <p:txBody>
          <a:bodyPr/>
          <a:lstStyle/>
          <a:p>
            <a:pPr eaLnBrk="1" hangingPunct="1"/>
            <a:r>
              <a:rPr lang="zh-CN" altLang="zh-CN"/>
              <a:t>主要内容</a:t>
            </a:r>
          </a:p>
        </p:txBody>
      </p:sp>
      <p:sp>
        <p:nvSpPr>
          <p:cNvPr id="29698" name="内容占位符 2"/>
          <p:cNvSpPr>
            <a:spLocks noGrp="1" noChangeArrowheads="1"/>
          </p:cNvSpPr>
          <p:nvPr>
            <p:ph idx="4294967295"/>
          </p:nvPr>
        </p:nvSpPr>
        <p:spPr/>
        <p:txBody>
          <a:bodyPr/>
          <a:lstStyle/>
          <a:p>
            <a:pPr eaLnBrk="1" hangingPunct="1">
              <a:lnSpc>
                <a:spcPct val="150000"/>
              </a:lnSpc>
            </a:pPr>
            <a:r>
              <a:rPr lang="zh-CN" altLang="zh-CN"/>
              <a:t>敏捷是什么？</a:t>
            </a:r>
            <a:endParaRPr lang="en-US" altLang="zh-CN"/>
          </a:p>
          <a:p>
            <a:pPr eaLnBrk="1" hangingPunct="1">
              <a:lnSpc>
                <a:spcPct val="150000"/>
              </a:lnSpc>
            </a:pPr>
            <a:r>
              <a:rPr lang="zh-CN" altLang="en-US"/>
              <a:t>典型敏捷过程模型</a:t>
            </a:r>
            <a:endParaRPr lang="en-US" altLang="zh-CN"/>
          </a:p>
          <a:p>
            <a:pPr eaLnBrk="1" hangingPunct="1">
              <a:lnSpc>
                <a:spcPct val="150000"/>
              </a:lnSpc>
            </a:pPr>
            <a:r>
              <a:rPr lang="en-US" altLang="zh-CN"/>
              <a:t>DevOps</a:t>
            </a:r>
            <a:endParaRPr lang="zh-CN"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3"/>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8370" name="内容占位符 2"/>
          <p:cNvSpPr>
            <a:spLocks noGrp="1" noChangeArrowheads="1"/>
          </p:cNvSpPr>
          <p:nvPr>
            <p:ph idx="4294967295"/>
          </p:nvPr>
        </p:nvSpPr>
        <p:spPr/>
        <p:txBody>
          <a:bodyPr/>
          <a:lstStyle/>
          <a:p>
            <a:pPr eaLnBrk="1" hangingPunct="1">
              <a:lnSpc>
                <a:spcPct val="150000"/>
              </a:lnSpc>
            </a:pPr>
            <a:r>
              <a:rPr lang="zh-CN" altLang="zh-CN" b="1">
                <a:latin typeface="宋体" pitchFamily="2" charset="-122"/>
              </a:rPr>
              <a:t>设计</a:t>
            </a:r>
            <a:endParaRPr lang="en-US" altLang="zh-CN" b="1">
              <a:latin typeface="宋体" pitchFamily="2" charset="-122"/>
            </a:endParaRPr>
          </a:p>
          <a:p>
            <a:pPr lvl="1" eaLnBrk="1" hangingPunct="1">
              <a:lnSpc>
                <a:spcPct val="150000"/>
              </a:lnSpc>
            </a:pPr>
            <a:r>
              <a:rPr lang="zh-CN" altLang="zh-CN">
                <a:latin typeface="宋体" pitchFamily="2" charset="-122"/>
              </a:rPr>
              <a:t>保持尽量</a:t>
            </a:r>
            <a:r>
              <a:rPr lang="zh-CN" altLang="zh-CN">
                <a:solidFill>
                  <a:srgbClr val="FF0000"/>
                </a:solidFill>
                <a:latin typeface="宋体" pitchFamily="2" charset="-122"/>
              </a:rPr>
              <a:t>简洁</a:t>
            </a:r>
            <a:r>
              <a:rPr lang="zh-CN" altLang="zh-CN">
                <a:latin typeface="宋体" pitchFamily="2" charset="-122"/>
              </a:rPr>
              <a:t>。</a:t>
            </a:r>
            <a:endParaRPr lang="en-US" altLang="zh-CN">
              <a:latin typeface="宋体" pitchFamily="2" charset="-122"/>
            </a:endParaRPr>
          </a:p>
          <a:p>
            <a:pPr lvl="1" eaLnBrk="1" hangingPunct="1">
              <a:lnSpc>
                <a:spcPct val="150000"/>
              </a:lnSpc>
            </a:pPr>
            <a:r>
              <a:rPr lang="zh-CN" altLang="zh-CN">
                <a:latin typeface="宋体" pitchFamily="2" charset="-122"/>
              </a:rPr>
              <a:t>尽量使用</a:t>
            </a:r>
            <a:r>
              <a:rPr lang="zh-CN" altLang="zh-CN">
                <a:solidFill>
                  <a:srgbClr val="FF0000"/>
                </a:solidFill>
                <a:latin typeface="宋体" pitchFamily="2" charset="-122"/>
              </a:rPr>
              <a:t>已有构件</a:t>
            </a:r>
            <a:r>
              <a:rPr lang="zh-CN" altLang="zh-CN">
                <a:latin typeface="宋体" pitchFamily="2" charset="-122"/>
              </a:rPr>
              <a:t>。</a:t>
            </a:r>
            <a:endParaRPr lang="en-US" altLang="zh-CN">
              <a:latin typeface="宋体" pitchFamily="2" charset="-122"/>
            </a:endParaRPr>
          </a:p>
          <a:p>
            <a:pPr lvl="1" eaLnBrk="1" hangingPunct="1">
              <a:lnSpc>
                <a:spcPct val="150000"/>
              </a:lnSpc>
            </a:pPr>
            <a:r>
              <a:rPr lang="zh-CN" altLang="zh-CN">
                <a:latin typeface="宋体" pitchFamily="2" charset="-122"/>
              </a:rPr>
              <a:t>在前进中调整。</a:t>
            </a:r>
            <a:endParaRPr lang="en-US" altLang="zh-CN">
              <a:latin typeface="宋体"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59394" name="内容占位符 2"/>
          <p:cNvSpPr>
            <a:spLocks noGrp="1" noChangeArrowheads="1"/>
          </p:cNvSpPr>
          <p:nvPr>
            <p:ph idx="4294967295"/>
          </p:nvPr>
        </p:nvSpPr>
        <p:spPr/>
        <p:txBody>
          <a:bodyPr/>
          <a:lstStyle/>
          <a:p>
            <a:pPr eaLnBrk="1" hangingPunct="1">
              <a:lnSpc>
                <a:spcPct val="150000"/>
              </a:lnSpc>
            </a:pPr>
            <a:r>
              <a:rPr lang="zh-CN" altLang="zh-CN" b="1"/>
              <a:t>编码</a:t>
            </a:r>
            <a:endParaRPr lang="en-US" altLang="zh-CN" b="1"/>
          </a:p>
          <a:p>
            <a:pPr lvl="1" eaLnBrk="1" hangingPunct="1">
              <a:lnSpc>
                <a:spcPct val="150000"/>
              </a:lnSpc>
            </a:pPr>
            <a:r>
              <a:rPr lang="zh-CN" altLang="zh-CN"/>
              <a:t>常规工作中，先编码，然后开发检测实例。在</a:t>
            </a:r>
            <a:r>
              <a:rPr lang="en-US" altLang="zh-CN"/>
              <a:t>XP</a:t>
            </a:r>
            <a:r>
              <a:rPr lang="zh-CN" altLang="zh-CN"/>
              <a:t>中，提倡先开发检测实例，然后编码。好处：有一个航标指引你前行。</a:t>
            </a:r>
            <a:r>
              <a:rPr lang="en-US" altLang="zh-CN">
                <a:solidFill>
                  <a:srgbClr val="FF0000"/>
                </a:solidFill>
              </a:rPr>
              <a:t>--</a:t>
            </a:r>
            <a:r>
              <a:rPr lang="zh-CN" altLang="zh-CN">
                <a:solidFill>
                  <a:srgbClr val="FF0000"/>
                </a:solidFill>
              </a:rPr>
              <a:t>测试驱动</a:t>
            </a:r>
            <a:endParaRPr lang="en-US" altLang="zh-CN">
              <a:solidFill>
                <a:srgbClr val="FF0000"/>
              </a:solidFill>
            </a:endParaRPr>
          </a:p>
          <a:p>
            <a:pPr lvl="1" eaLnBrk="1" hangingPunct="1">
              <a:lnSpc>
                <a:spcPct val="150000"/>
              </a:lnSpc>
            </a:pPr>
            <a:r>
              <a:rPr lang="zh-CN" altLang="zh-CN"/>
              <a:t>提倡</a:t>
            </a:r>
            <a:r>
              <a:rPr lang="zh-CN" altLang="zh-CN">
                <a:solidFill>
                  <a:srgbClr val="FF0000"/>
                </a:solidFill>
              </a:rPr>
              <a:t>结对编程</a:t>
            </a:r>
            <a:r>
              <a:rPr lang="zh-CN" altLang="zh-CN"/>
              <a:t>，好处：两个人的力量大于一个人的力量。能应付以后的人士变动。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3"/>
          <p:cNvSpPr>
            <a:spLocks noGrp="1" noChangeArrowheads="1"/>
          </p:cNvSpPr>
          <p:nvPr>
            <p:ph type="title" idx="4294967295"/>
          </p:nvPr>
        </p:nvSpPr>
        <p:spPr/>
        <p:txBody>
          <a:bodyPr/>
          <a:lstStyle/>
          <a:p>
            <a:pPr eaLnBrk="1" hangingPunct="1"/>
            <a:r>
              <a:rPr lang="en-US" altLang="zh-CN"/>
              <a:t>3.4 </a:t>
            </a:r>
            <a:r>
              <a:rPr lang="zh-CN" altLang="zh-CN"/>
              <a:t>极限编程（续）</a:t>
            </a:r>
          </a:p>
        </p:txBody>
      </p:sp>
      <p:sp>
        <p:nvSpPr>
          <p:cNvPr id="60418" name="内容占位符 2"/>
          <p:cNvSpPr>
            <a:spLocks noGrp="1" noChangeArrowheads="1"/>
          </p:cNvSpPr>
          <p:nvPr>
            <p:ph idx="4294967295"/>
          </p:nvPr>
        </p:nvSpPr>
        <p:spPr/>
        <p:txBody>
          <a:bodyPr/>
          <a:lstStyle/>
          <a:p>
            <a:pPr eaLnBrk="1" hangingPunct="1"/>
            <a:r>
              <a:rPr lang="zh-CN" altLang="zh-CN" b="1"/>
              <a:t>测试</a:t>
            </a:r>
            <a:endParaRPr lang="en-US" altLang="zh-CN" b="1"/>
          </a:p>
          <a:p>
            <a:pPr lvl="1" eaLnBrk="1" hangingPunct="1">
              <a:lnSpc>
                <a:spcPct val="160000"/>
              </a:lnSpc>
            </a:pPr>
            <a:r>
              <a:rPr lang="zh-CN" altLang="zh-CN"/>
              <a:t>经常的测试。</a:t>
            </a:r>
            <a:endParaRPr lang="en-US" altLang="zh-CN"/>
          </a:p>
          <a:p>
            <a:pPr lvl="1" eaLnBrk="1" hangingPunct="1">
              <a:lnSpc>
                <a:spcPct val="160000"/>
              </a:lnSpc>
            </a:pPr>
            <a:r>
              <a:rPr lang="zh-CN" altLang="zh-CN"/>
              <a:t>快速的测试。</a:t>
            </a:r>
            <a:endParaRPr lang="en-US" altLang="zh-CN"/>
          </a:p>
          <a:p>
            <a:pPr lvl="1" eaLnBrk="1" hangingPunct="1">
              <a:lnSpc>
                <a:spcPct val="160000"/>
              </a:lnSpc>
            </a:pPr>
            <a:r>
              <a:rPr lang="zh-CN" altLang="zh-CN"/>
              <a:t>阶段性的测试。</a:t>
            </a:r>
            <a:endParaRPr lang="en-US" altLang="zh-CN"/>
          </a:p>
          <a:p>
            <a:pPr lvl="1" eaLnBrk="1" hangingPunct="1">
              <a:lnSpc>
                <a:spcPct val="160000"/>
              </a:lnSpc>
            </a:pPr>
            <a:r>
              <a:rPr lang="zh-CN" altLang="zh-CN"/>
              <a:t>便于</a:t>
            </a:r>
            <a:r>
              <a:rPr lang="zh-CN" altLang="en-US"/>
              <a:t>及时</a:t>
            </a:r>
            <a:r>
              <a:rPr lang="zh-CN" altLang="zh-CN"/>
              <a:t>发现问题。</a:t>
            </a:r>
            <a:endParaRPr lang="en-US" altLang="zh-CN"/>
          </a:p>
          <a:p>
            <a:pPr lvl="1" eaLnBrk="1" hangingPunct="1">
              <a:lnSpc>
                <a:spcPct val="160000"/>
              </a:lnSpc>
            </a:pPr>
            <a:r>
              <a:rPr lang="en-US" altLang="zh-CN"/>
              <a:t>XP</a:t>
            </a:r>
            <a:r>
              <a:rPr lang="zh-CN" altLang="zh-CN"/>
              <a:t>验收测试，生产客户可见的测试集。</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3"/>
          <p:cNvSpPr>
            <a:spLocks noGrp="1" noChangeArrowheads="1"/>
          </p:cNvSpPr>
          <p:nvPr>
            <p:ph type="title" idx="4294967295"/>
          </p:nvPr>
        </p:nvSpPr>
        <p:spPr/>
        <p:txBody>
          <a:bodyPr/>
          <a:lstStyle/>
          <a:p>
            <a:pPr eaLnBrk="1" hangingPunct="1"/>
            <a:r>
              <a:rPr lang="en-US" altLang="zh-CN"/>
              <a:t>3.4 </a:t>
            </a:r>
            <a:r>
              <a:rPr lang="zh-CN" altLang="zh-CN"/>
              <a:t>﻿DevOps</a:t>
            </a:r>
          </a:p>
        </p:txBody>
      </p:sp>
      <p:pic>
        <p:nvPicPr>
          <p:cNvPr id="6144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57338"/>
            <a:ext cx="9144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文本框 2"/>
          <p:cNvSpPr txBox="1">
            <a:spLocks noChangeArrowheads="1"/>
          </p:cNvSpPr>
          <p:nvPr/>
        </p:nvSpPr>
        <p:spPr bwMode="auto">
          <a:xfrm>
            <a:off x="323850" y="6183313"/>
            <a:ext cx="6378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kumimoji="1" lang="zh-CN" altLang="en-US" sz="2000" b="1"/>
              <a:t>持续开发、持续测试、持续集成、持续部署、持续监控</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
          <p:cNvSpPr>
            <a:spLocks noGrp="1" noChangeArrowheads="1"/>
          </p:cNvSpPr>
          <p:nvPr>
            <p:ph type="title" idx="4294967295"/>
          </p:nvPr>
        </p:nvSpPr>
        <p:spPr/>
        <p:txBody>
          <a:bodyPr/>
          <a:lstStyle/>
          <a:p>
            <a:pPr eaLnBrk="1" hangingPunct="1"/>
            <a:r>
              <a:rPr lang="en-US" altLang="zh-CN"/>
              <a:t>﻿DevOps</a:t>
            </a:r>
            <a:r>
              <a:rPr lang="zh-CN" altLang="en-US"/>
              <a:t>生命周期过程</a:t>
            </a:r>
          </a:p>
        </p:txBody>
      </p:sp>
      <p:pic>
        <p:nvPicPr>
          <p:cNvPr id="6246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268413"/>
            <a:ext cx="9144000"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3"/>
          <p:cNvSpPr>
            <a:spLocks noGrp="1" noChangeArrowheads="1"/>
          </p:cNvSpPr>
          <p:nvPr>
            <p:ph type="title" idx="4294967295"/>
          </p:nvPr>
        </p:nvSpPr>
        <p:spPr/>
        <p:txBody>
          <a:bodyPr/>
          <a:lstStyle/>
          <a:p>
            <a:pPr eaLnBrk="1" hangingPunct="1"/>
            <a:r>
              <a:rPr lang="zh-CN" altLang="en-US"/>
              <a:t>﻿持续集成与持续交付</a:t>
            </a:r>
          </a:p>
        </p:txBody>
      </p:sp>
      <p:sp>
        <p:nvSpPr>
          <p:cNvPr id="2" name="矩形 1"/>
          <p:cNvSpPr/>
          <p:nvPr/>
        </p:nvSpPr>
        <p:spPr>
          <a:xfrm>
            <a:off x="323850" y="1166813"/>
            <a:ext cx="8362950" cy="2032000"/>
          </a:xfrm>
          <a:prstGeom prst="rect">
            <a:avLst/>
          </a:prstGeom>
        </p:spPr>
        <p:txBody>
          <a:bodyPr>
            <a:spAutoFit/>
          </a:bodyPr>
          <a:lstStyle/>
          <a:p>
            <a:pPr marL="285750" indent="-285750">
              <a:buFont typeface="Arial" panose="020B0604020202090204" pitchFamily="34" charset="0"/>
              <a:buChar char="•"/>
              <a:defRPr/>
            </a:pPr>
            <a:r>
              <a:rPr lang="zh-CN" altLang="en-US" dirty="0"/>
              <a:t>﻿持续集成(Continues Integration) 强调开发人员提交了新代码之后， 立刻进行构建、 单元测试。 根据测试结果， 我们可以确定新代码和原有代码能否正确地集成在一起。</a:t>
            </a:r>
          </a:p>
          <a:p>
            <a:pPr>
              <a:defRPr/>
            </a:pPr>
            <a:endParaRPr lang="zh-CN" altLang="en-US" dirty="0"/>
          </a:p>
          <a:p>
            <a:pPr marL="285750" indent="-285750">
              <a:buFont typeface="Arial" panose="020B0604020202090204" pitchFamily="34" charset="0"/>
              <a:buChar char="•"/>
              <a:defRPr/>
            </a:pPr>
            <a:r>
              <a:rPr lang="zh-CN" altLang="en-US" dirty="0"/>
              <a:t> 持续交付(Continuous delivery) 是持续集成的延伸， 将集成后的代码部署到类生产环境， 确保可以以可持续的方式快速向客户发布新的更改。 如果代码没有问题， 可以继续手动部署到生产环境中。</a:t>
            </a:r>
          </a:p>
        </p:txBody>
      </p:sp>
      <p:pic>
        <p:nvPicPr>
          <p:cNvPr id="6349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3429000"/>
            <a:ext cx="9144000"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3"/>
          <p:cNvSpPr>
            <a:spLocks noGrp="1" noChangeArrowheads="1"/>
          </p:cNvSpPr>
          <p:nvPr>
            <p:ph type="title" idx="4294967295"/>
          </p:nvPr>
        </p:nvSpPr>
        <p:spPr/>
        <p:txBody>
          <a:bodyPr/>
          <a:lstStyle/>
          <a:p>
            <a:pPr eaLnBrk="1" hangingPunct="1"/>
            <a:r>
              <a:rPr lang="zh-CN" altLang="zh-CN"/>
              <a:t>﻿DevOps</a:t>
            </a:r>
            <a:r>
              <a:rPr lang="zh-CN" altLang="en-US"/>
              <a:t>收益与价值</a:t>
            </a:r>
          </a:p>
        </p:txBody>
      </p:sp>
      <p:pic>
        <p:nvPicPr>
          <p:cNvPr id="6451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0488"/>
            <a:ext cx="9144000"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3"/>
          <p:cNvSpPr>
            <a:spLocks noGrp="1" noChangeArrowheads="1"/>
          </p:cNvSpPr>
          <p:nvPr>
            <p:ph type="title" idx="4294967295"/>
          </p:nvPr>
        </p:nvSpPr>
        <p:spPr/>
        <p:txBody>
          <a:bodyPr/>
          <a:lstStyle/>
          <a:p>
            <a:pPr eaLnBrk="1" hangingPunct="1"/>
            <a:r>
              <a:rPr lang="zh-CN" altLang="zh-CN"/>
              <a:t>﻿DevOps</a:t>
            </a:r>
            <a:r>
              <a:rPr lang="zh-CN" altLang="en-US"/>
              <a:t>持续交付实施框架</a:t>
            </a:r>
          </a:p>
        </p:txBody>
      </p:sp>
      <p:pic>
        <p:nvPicPr>
          <p:cNvPr id="6553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1660624"/>
            <a:ext cx="77089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3"/>
          <p:cNvSpPr>
            <a:spLocks noGrp="1" noChangeArrowheads="1"/>
          </p:cNvSpPr>
          <p:nvPr>
            <p:ph type="title" idx="4294967295"/>
          </p:nvPr>
        </p:nvSpPr>
        <p:spPr/>
        <p:txBody>
          <a:bodyPr/>
          <a:lstStyle/>
          <a:p>
            <a:pPr eaLnBrk="1" hangingPunct="1"/>
            <a:r>
              <a:rPr lang="zh-CN" altLang="en-US"/>
              <a:t>﻿敏捷和</a:t>
            </a:r>
            <a:r>
              <a:rPr lang="zh-CN" altLang="zh-CN"/>
              <a:t>DevOps</a:t>
            </a:r>
            <a:r>
              <a:rPr lang="zh-CN" altLang="en-US"/>
              <a:t>关系</a:t>
            </a:r>
          </a:p>
        </p:txBody>
      </p:sp>
      <p:pic>
        <p:nvPicPr>
          <p:cNvPr id="6656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773238"/>
            <a:ext cx="82804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441450"/>
            <a:ext cx="84328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3"/>
          <p:cNvSpPr txBox="1">
            <a:spLocks noChangeArrowheads="1"/>
          </p:cNvSpPr>
          <p:nvPr/>
        </p:nvSpPr>
        <p:spPr bwMode="auto">
          <a:xfrm>
            <a:off x="457200" y="274638"/>
            <a:ext cx="822960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a:lstStyle>
          <a:p>
            <a:pPr eaLnBrk="1" hangingPunct="1">
              <a:defRPr/>
            </a:pPr>
            <a:r>
              <a:rPr lang="en-GB" altLang="zh-CN" kern="0" dirty="0"/>
              <a:t>﻿DevOps</a:t>
            </a:r>
            <a:r>
              <a:rPr lang="zh-CN" altLang="en-US" kern="0" dirty="0"/>
              <a:t>覆盖端到端交付周期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idx="4294967295"/>
          </p:nvPr>
        </p:nvSpPr>
        <p:spPr/>
        <p:txBody>
          <a:bodyPr/>
          <a:lstStyle/>
          <a:p>
            <a:pPr eaLnBrk="1" hangingPunct="1"/>
            <a:r>
              <a:rPr lang="en-US" altLang="zh-CN"/>
              <a:t>3.1 </a:t>
            </a:r>
            <a:r>
              <a:rPr lang="zh-CN" altLang="zh-CN"/>
              <a:t>敏捷是什么？</a:t>
            </a:r>
          </a:p>
        </p:txBody>
      </p:sp>
      <p:sp>
        <p:nvSpPr>
          <p:cNvPr id="7171" name="内容占位符 2"/>
          <p:cNvSpPr>
            <a:spLocks noGrp="1" noChangeArrowheads="1"/>
          </p:cNvSpPr>
          <p:nvPr>
            <p:ph idx="4294967295"/>
          </p:nvPr>
        </p:nvSpPr>
        <p:spPr/>
        <p:txBody>
          <a:bodyPr/>
          <a:lstStyle/>
          <a:p>
            <a:pPr eaLnBrk="1" hangingPunct="1">
              <a:lnSpc>
                <a:spcPct val="150000"/>
              </a:lnSpc>
            </a:pPr>
            <a:r>
              <a:rPr lang="zh-CN" altLang="zh-CN"/>
              <a:t>通俗地讲，敏捷是指在软件的开发活动中，</a:t>
            </a:r>
            <a:r>
              <a:rPr lang="zh-CN" altLang="zh-CN">
                <a:solidFill>
                  <a:srgbClr val="FF0000"/>
                </a:solidFill>
              </a:rPr>
              <a:t>坚持</a:t>
            </a:r>
            <a:r>
              <a:rPr lang="zh-CN" altLang="zh-CN"/>
              <a:t>一些基本原则，</a:t>
            </a:r>
            <a:r>
              <a:rPr lang="zh-CN" altLang="zh-CN">
                <a:solidFill>
                  <a:srgbClr val="FF0000"/>
                </a:solidFill>
              </a:rPr>
              <a:t>灵活</a:t>
            </a:r>
            <a:r>
              <a:rPr lang="zh-CN" altLang="zh-CN"/>
              <a:t>运用各种方法，</a:t>
            </a:r>
            <a:r>
              <a:rPr lang="zh-CN" altLang="zh-CN">
                <a:solidFill>
                  <a:srgbClr val="FF0000"/>
                </a:solidFill>
              </a:rPr>
              <a:t>快速</a:t>
            </a:r>
            <a:r>
              <a:rPr lang="zh-CN" altLang="zh-CN"/>
              <a:t>地开发出令客户满意的产品。</a:t>
            </a:r>
          </a:p>
          <a:p>
            <a:pPr eaLnBrk="1" hangingPunct="1">
              <a:lnSpc>
                <a:spcPct val="150000"/>
              </a:lnSpc>
            </a:pPr>
            <a:r>
              <a:rPr lang="zh-CN" altLang="zh-CN"/>
              <a:t>敏捷是一种</a:t>
            </a:r>
            <a:r>
              <a:rPr lang="zh-CN" altLang="zh-CN">
                <a:solidFill>
                  <a:srgbClr val="FF0000"/>
                </a:solidFill>
              </a:rPr>
              <a:t>态度</a:t>
            </a:r>
            <a:r>
              <a:rPr lang="zh-CN" altLang="zh-CN"/>
              <a:t>，是敏捷建模者们坚持的价值观、敏捷建模者们相信的原则、敏捷建模者们应用的实践组成的集合。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76475"/>
            <a:ext cx="83820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p:cNvSpPr txBox="1">
            <a:spLocks noChangeArrowheads="1"/>
          </p:cNvSpPr>
          <p:nvPr/>
        </p:nvSpPr>
        <p:spPr bwMode="auto">
          <a:xfrm>
            <a:off x="457200" y="274638"/>
            <a:ext cx="822960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a:lstStyle>
          <a:p>
            <a:pPr eaLnBrk="1" hangingPunct="1">
              <a:defRPr/>
            </a:pPr>
            <a:r>
              <a:rPr lang="zh-CN" altLang="en-US" sz="3600" kern="0" dirty="0"/>
              <a:t>﻿华为云</a:t>
            </a:r>
            <a:r>
              <a:rPr lang="en-GB" altLang="zh-CN" sz="3600" kern="0" dirty="0"/>
              <a:t>Code Arts </a:t>
            </a:r>
            <a:r>
              <a:rPr lang="zh-CN" altLang="en-US" sz="3600" kern="0" dirty="0"/>
              <a:t>框架</a:t>
            </a:r>
          </a:p>
        </p:txBody>
      </p:sp>
      <p:sp>
        <p:nvSpPr>
          <p:cNvPr id="69635" name="矩形 4"/>
          <p:cNvSpPr>
            <a:spLocks noChangeArrowheads="1"/>
          </p:cNvSpPr>
          <p:nvPr/>
        </p:nvSpPr>
        <p:spPr bwMode="auto">
          <a:xfrm>
            <a:off x="684213" y="1268413"/>
            <a:ext cx="8172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sz="1800"/>
              <a:t>﻿ 集合业界先进理念， 华为30年研发经验， 可操作可落地的端到端一站式开发方法论和工具链。</a:t>
            </a:r>
          </a:p>
          <a:p>
            <a:pPr>
              <a:spcBef>
                <a:spcPct val="0"/>
              </a:spcBef>
              <a:buFontTx/>
              <a:buNone/>
            </a:pPr>
            <a:endParaRPr lang="zh-CN" altLang="en-US"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50" y="1628775"/>
            <a:ext cx="82423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矩形 2"/>
          <p:cNvSpPr>
            <a:spLocks noChangeArrowheads="1"/>
          </p:cNvSpPr>
          <p:nvPr/>
        </p:nvSpPr>
        <p:spPr bwMode="auto">
          <a:xfrm>
            <a:off x="900113" y="890588"/>
            <a:ext cx="8351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sz="1800"/>
              <a:t>﻿集华为研发实践、 前沿研发理念、 先进研发工具于一体， 使能软件企业/开发者简单高效地向最终用户交付有价值的软件。</a:t>
            </a:r>
          </a:p>
        </p:txBody>
      </p:sp>
      <p:sp>
        <p:nvSpPr>
          <p:cNvPr id="70659" name="矩形 3"/>
          <p:cNvSpPr>
            <a:spLocks noChangeArrowheads="1"/>
          </p:cNvSpPr>
          <p:nvPr/>
        </p:nvSpPr>
        <p:spPr bwMode="auto">
          <a:xfrm>
            <a:off x="900113" y="146050"/>
            <a:ext cx="5975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b="1"/>
              <a:t>﻿一站式，全流程，安全可信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矩形 3"/>
          <p:cNvSpPr>
            <a:spLocks noChangeArrowheads="1"/>
          </p:cNvSpPr>
          <p:nvPr/>
        </p:nvSpPr>
        <p:spPr bwMode="auto">
          <a:xfrm>
            <a:off x="755650" y="365125"/>
            <a:ext cx="5976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spcBef>
                <a:spcPct val="0"/>
              </a:spcBef>
              <a:buFontTx/>
              <a:buNone/>
            </a:pPr>
            <a:r>
              <a:rPr lang="zh-CN" altLang="en-US" b="1"/>
              <a:t>﻿涵盖软件生命周期环节</a:t>
            </a:r>
          </a:p>
        </p:txBody>
      </p:sp>
      <p:pic>
        <p:nvPicPr>
          <p:cNvPr id="7168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492250"/>
            <a:ext cx="84074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noChangeArrowheads="1"/>
          </p:cNvSpPr>
          <p:nvPr>
            <p:ph type="title" idx="4294967295"/>
          </p:nvPr>
        </p:nvSpPr>
        <p:spPr/>
        <p:txBody>
          <a:bodyPr/>
          <a:lstStyle/>
          <a:p>
            <a:pPr eaLnBrk="1" hangingPunct="1"/>
            <a:r>
              <a:rPr lang="zh-CN" altLang="zh-CN"/>
              <a:t>作业</a:t>
            </a:r>
          </a:p>
        </p:txBody>
      </p:sp>
      <p:sp>
        <p:nvSpPr>
          <p:cNvPr id="72706" name="内容占位符 2"/>
          <p:cNvSpPr>
            <a:spLocks noGrp="1" noChangeArrowheads="1"/>
          </p:cNvSpPr>
          <p:nvPr>
            <p:ph idx="4294967295"/>
          </p:nvPr>
        </p:nvSpPr>
        <p:spPr>
          <a:xfrm>
            <a:off x="457200" y="1340768"/>
            <a:ext cx="8229600" cy="4525963"/>
          </a:xfrm>
        </p:spPr>
        <p:txBody>
          <a:bodyPr/>
          <a:lstStyle/>
          <a:p>
            <a:pPr marL="971550" lvl="1" indent="-514350" eaLnBrk="1" hangingPunct="1">
              <a:buFontTx/>
              <a:buAutoNum type="arabicPeriod"/>
            </a:pPr>
            <a:r>
              <a:rPr lang="zh-CN" altLang="en-US" dirty="0"/>
              <a:t>理解：</a:t>
            </a:r>
            <a:endParaRPr lang="en-US" altLang="zh-CN" dirty="0"/>
          </a:p>
          <a:p>
            <a:pPr marL="857250" lvl="2" indent="0" eaLnBrk="1" hangingPunct="1">
              <a:buNone/>
            </a:pPr>
            <a:r>
              <a:rPr lang="zh-CN" altLang="en-US" dirty="0"/>
              <a:t>敏捷开发宣言。</a:t>
            </a:r>
            <a:endParaRPr lang="en-US" altLang="zh-CN" dirty="0"/>
          </a:p>
          <a:p>
            <a:pPr marL="971550" lvl="1" indent="-514350" eaLnBrk="1" hangingPunct="1">
              <a:buFontTx/>
              <a:buAutoNum type="arabicPeriod"/>
            </a:pPr>
            <a:r>
              <a:rPr lang="zh-CN" altLang="en-US" dirty="0"/>
              <a:t>分析（交）</a:t>
            </a:r>
            <a:endParaRPr lang="en-US" altLang="zh-CN" dirty="0"/>
          </a:p>
          <a:p>
            <a:pPr marL="1371600" lvl="2" indent="-514350" eaLnBrk="1" hangingPunct="1">
              <a:buFont typeface="+mj-ea"/>
              <a:buAutoNum type="circleNumDbPlain"/>
            </a:pPr>
            <a:r>
              <a:rPr lang="zh-CN" altLang="en-US" dirty="0"/>
              <a:t>为什么迭代过程更容易管理变更</a:t>
            </a:r>
            <a:r>
              <a:rPr lang="en-US" altLang="zh-CN" dirty="0"/>
              <a:t>?</a:t>
            </a:r>
            <a:r>
              <a:rPr lang="zh-CN" altLang="en-US" dirty="0"/>
              <a:t>是不是本章所讨论的每一个敏捷过程都是迭代的？只用一次迭代就能完成项目的敏捷过程是否存在？说明原因。</a:t>
            </a:r>
            <a:endParaRPr lang="en-US" altLang="zh-CN" dirty="0"/>
          </a:p>
          <a:p>
            <a:pPr marL="1371600" lvl="2" indent="-514350" eaLnBrk="1" hangingPunct="1">
              <a:buFontTx/>
              <a:buAutoNum type="circleNumDbPlain"/>
            </a:pPr>
            <a:r>
              <a:rPr lang="zh-CN" altLang="en-US" dirty="0"/>
              <a:t>从项目作业中找一个最关键的功能，写一个完整的用户故事。</a:t>
            </a:r>
            <a:endParaRPr lang="en-US" altLang="zh-CN" dirty="0"/>
          </a:p>
          <a:p>
            <a:pPr marL="1371600" lvl="2" indent="-514350" eaLnBrk="1" hangingPunct="1">
              <a:buFontTx/>
              <a:buAutoNum type="circleNumDbPlain"/>
            </a:pPr>
            <a:r>
              <a:rPr lang="zh-CN" altLang="en-US" dirty="0"/>
              <a:t>如何采用</a:t>
            </a:r>
            <a:r>
              <a:rPr lang="en-US" altLang="zh-CN" dirty="0"/>
              <a:t>Scrum</a:t>
            </a:r>
            <a:r>
              <a:rPr lang="zh-CN" altLang="en-US" dirty="0"/>
              <a:t>组织这学期的大作业项目？请写出你的理解和计划（小组讨论，一组中同学可以完成一份）</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idx="4294967295"/>
          </p:nvPr>
        </p:nvSpPr>
        <p:spPr/>
        <p:txBody>
          <a:bodyPr/>
          <a:lstStyle/>
          <a:p>
            <a:pPr eaLnBrk="1" hangingPunct="1"/>
            <a:r>
              <a:rPr lang="zh-CN" altLang="zh-CN"/>
              <a:t>敏捷软件开发宣言</a:t>
            </a:r>
          </a:p>
        </p:txBody>
      </p:sp>
      <p:pic>
        <p:nvPicPr>
          <p:cNvPr id="3174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85875" y="1500188"/>
            <a:ext cx="5446713" cy="3008312"/>
          </a:xfrm>
        </p:spPr>
      </p:pic>
      <p:sp>
        <p:nvSpPr>
          <p:cNvPr id="8196" name="TextBox 4"/>
          <p:cNvSpPr txBox="1">
            <a:spLocks noChangeArrowheads="1"/>
          </p:cNvSpPr>
          <p:nvPr/>
        </p:nvSpPr>
        <p:spPr bwMode="auto">
          <a:xfrm>
            <a:off x="1258888" y="4502150"/>
            <a:ext cx="557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90204" pitchFamily="34" charset="0"/>
                <a:ea typeface="宋体" pitchFamily="2" charset="-122"/>
              </a:defRPr>
            </a:lvl1pPr>
            <a:lvl2pPr marL="742950" indent="-285750">
              <a:spcBef>
                <a:spcPct val="20000"/>
              </a:spcBef>
              <a:buChar char="–"/>
              <a:defRPr sz="2800">
                <a:solidFill>
                  <a:schemeClr val="tx1"/>
                </a:solidFill>
                <a:latin typeface="Arial" panose="020B0604020202090204" pitchFamily="34" charset="0"/>
                <a:ea typeface="宋体" pitchFamily="2"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spcBef>
                <a:spcPct val="0"/>
              </a:spcBef>
              <a:buFontTx/>
              <a:buNone/>
            </a:pPr>
            <a:r>
              <a:rPr lang="zh-CN" altLang="zh-CN" sz="2800">
                <a:solidFill>
                  <a:srgbClr val="FF0000"/>
                </a:solidFill>
              </a:rPr>
              <a:t>普遍存在的变化是敏捷的基本动力</a:t>
            </a:r>
          </a:p>
        </p:txBody>
      </p:sp>
      <p:pic>
        <p:nvPicPr>
          <p:cNvPr id="31748"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3538" y="5195888"/>
            <a:ext cx="4418012"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linds(horizontal)">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
          <p:cNvSpPr>
            <a:spLocks noGrp="1" noChangeArrowheads="1"/>
          </p:cNvSpPr>
          <p:nvPr>
            <p:ph type="title" idx="4294967295"/>
          </p:nvPr>
        </p:nvSpPr>
        <p:spPr/>
        <p:txBody>
          <a:bodyPr/>
          <a:lstStyle/>
          <a:p>
            <a:pPr eaLnBrk="1" hangingPunct="1"/>
            <a:r>
              <a:rPr lang="zh-CN" altLang="en-US"/>
              <a:t>敏捷宣言遵循的原则</a:t>
            </a:r>
          </a:p>
        </p:txBody>
      </p:sp>
      <p:sp>
        <p:nvSpPr>
          <p:cNvPr id="9219" name="内容占位符 2"/>
          <p:cNvSpPr>
            <a:spLocks noGrp="1" noChangeArrowheads="1"/>
          </p:cNvSpPr>
          <p:nvPr>
            <p:ph idx="4294967295"/>
          </p:nvPr>
        </p:nvSpPr>
        <p:spPr>
          <a:xfrm>
            <a:off x="457200" y="1600200"/>
            <a:ext cx="8229600" cy="4972050"/>
          </a:xfrm>
        </p:spPr>
        <p:txBody>
          <a:bodyPr/>
          <a:lstStyle/>
          <a:p>
            <a:pPr marL="0" indent="0" eaLnBrk="1" hangingPunct="1">
              <a:lnSpc>
                <a:spcPct val="150000"/>
              </a:lnSpc>
              <a:buFontTx/>
              <a:buNone/>
            </a:pPr>
            <a:r>
              <a:rPr lang="zh-CN" altLang="en-US" sz="2000" dirty="0"/>
              <a:t>﻿</a:t>
            </a:r>
            <a:r>
              <a:rPr lang="en-US" altLang="zh-CN" sz="2000" dirty="0"/>
              <a:t>1</a:t>
            </a:r>
            <a:r>
              <a:rPr lang="zh-CN" altLang="en-US" sz="2000" dirty="0"/>
              <a:t>， 我们最重要的目标，是通过</a:t>
            </a:r>
            <a:r>
              <a:rPr lang="zh-CN" altLang="en-US" sz="2000" dirty="0">
                <a:solidFill>
                  <a:srgbClr val="FF0000"/>
                </a:solidFill>
              </a:rPr>
              <a:t>持续不断地及早交付有价值的软件</a:t>
            </a:r>
            <a:r>
              <a:rPr lang="zh-CN" altLang="en-US" sz="2000" dirty="0"/>
              <a:t>使客户满意。</a:t>
            </a:r>
          </a:p>
          <a:p>
            <a:pPr marL="0" indent="0" eaLnBrk="1" hangingPunct="1">
              <a:lnSpc>
                <a:spcPct val="150000"/>
              </a:lnSpc>
              <a:buFontTx/>
              <a:buNone/>
            </a:pPr>
            <a:r>
              <a:rPr lang="en-US" altLang="zh-CN" sz="2000" dirty="0"/>
              <a:t>2</a:t>
            </a:r>
            <a:r>
              <a:rPr lang="zh-CN" altLang="en-US" sz="2000" dirty="0"/>
              <a:t>， </a:t>
            </a:r>
            <a:r>
              <a:rPr lang="zh-CN" altLang="en-US" sz="2000" dirty="0">
                <a:solidFill>
                  <a:srgbClr val="FF0000"/>
                </a:solidFill>
              </a:rPr>
              <a:t>欣然面对需求变化</a:t>
            </a:r>
            <a:r>
              <a:rPr lang="zh-CN" altLang="en-US" sz="2000" dirty="0"/>
              <a:t>，即使在开发后期也一样。为了客户的竞争优势，敏捷过程掌控变化。</a:t>
            </a:r>
          </a:p>
          <a:p>
            <a:pPr marL="0" indent="0" eaLnBrk="1" hangingPunct="1">
              <a:lnSpc>
                <a:spcPct val="150000"/>
              </a:lnSpc>
              <a:buFontTx/>
              <a:buNone/>
            </a:pPr>
            <a:r>
              <a:rPr lang="en-US" altLang="zh-CN" sz="2000" dirty="0"/>
              <a:t>3</a:t>
            </a:r>
            <a:r>
              <a:rPr lang="zh-CN" altLang="en-US" sz="2000" dirty="0"/>
              <a:t>， 经常地交付可工作的软件，相隔几星期或一两个月，倾向于采取</a:t>
            </a:r>
            <a:r>
              <a:rPr lang="zh-CN" altLang="en-US" sz="2000" dirty="0">
                <a:solidFill>
                  <a:srgbClr val="FF0000"/>
                </a:solidFill>
              </a:rPr>
              <a:t>较短的周期</a:t>
            </a:r>
            <a:r>
              <a:rPr lang="zh-CN" altLang="en-US" sz="2000" dirty="0"/>
              <a:t>。</a:t>
            </a:r>
          </a:p>
          <a:p>
            <a:pPr marL="0" indent="0" eaLnBrk="1" hangingPunct="1">
              <a:lnSpc>
                <a:spcPct val="150000"/>
              </a:lnSpc>
              <a:buFontTx/>
              <a:buNone/>
            </a:pPr>
            <a:r>
              <a:rPr lang="en-US" altLang="zh-CN" sz="2000" dirty="0"/>
              <a:t>4</a:t>
            </a:r>
            <a:r>
              <a:rPr lang="zh-CN" altLang="en-US" sz="2000" dirty="0"/>
              <a:t>， 业务人员和开发人员必须相互</a:t>
            </a:r>
            <a:r>
              <a:rPr lang="zh-CN" altLang="en-US" sz="2000" dirty="0">
                <a:solidFill>
                  <a:srgbClr val="FF0000"/>
                </a:solidFill>
              </a:rPr>
              <a:t>合作</a:t>
            </a:r>
            <a:r>
              <a:rPr lang="zh-CN" altLang="en-US" sz="2000" dirty="0"/>
              <a:t>，项目中的每一天都不例外。</a:t>
            </a:r>
          </a:p>
          <a:p>
            <a:pPr marL="0" indent="0" eaLnBrk="1" hangingPunct="1">
              <a:lnSpc>
                <a:spcPct val="150000"/>
              </a:lnSpc>
              <a:buFontTx/>
              <a:buNone/>
            </a:pPr>
            <a:r>
              <a:rPr lang="en-US" altLang="zh-CN" sz="2000" dirty="0"/>
              <a:t>5</a:t>
            </a:r>
            <a:r>
              <a:rPr lang="zh-CN" altLang="en-US" sz="2000" dirty="0"/>
              <a:t>， 激发个体的斗志，以他们为核心搭建项目。提供所需的环境和资源，辅以</a:t>
            </a:r>
            <a:r>
              <a:rPr lang="zh-CN" altLang="en-US" sz="2000" dirty="0">
                <a:solidFill>
                  <a:srgbClr val="FF0000"/>
                </a:solidFill>
              </a:rPr>
              <a:t>信任</a:t>
            </a:r>
            <a:r>
              <a:rPr lang="zh-CN" altLang="en-US" sz="2000" dirty="0"/>
              <a:t>，从而达成目标。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noChangeArrowheads="1"/>
          </p:cNvSpPr>
          <p:nvPr>
            <p:ph type="title" idx="4294967295"/>
          </p:nvPr>
        </p:nvSpPr>
        <p:spPr>
          <a:xfrm>
            <a:off x="468313" y="0"/>
            <a:ext cx="8229600" cy="1143000"/>
          </a:xfrm>
        </p:spPr>
        <p:txBody>
          <a:bodyPr/>
          <a:lstStyle/>
          <a:p>
            <a:pPr eaLnBrk="1" hangingPunct="1"/>
            <a:r>
              <a:rPr lang="zh-CN" altLang="en-US"/>
              <a:t>敏捷宣言遵循的原则（续）</a:t>
            </a:r>
            <a:endParaRPr lang="zh-CN" altLang="zh-CN"/>
          </a:p>
        </p:txBody>
      </p:sp>
      <p:sp>
        <p:nvSpPr>
          <p:cNvPr id="10243" name="内容占位符 2"/>
          <p:cNvSpPr>
            <a:spLocks noGrp="1" noChangeArrowheads="1"/>
          </p:cNvSpPr>
          <p:nvPr>
            <p:ph idx="4294967295"/>
          </p:nvPr>
        </p:nvSpPr>
        <p:spPr>
          <a:xfrm>
            <a:off x="468313" y="1268413"/>
            <a:ext cx="8229600" cy="4525962"/>
          </a:xfrm>
        </p:spPr>
        <p:txBody>
          <a:bodyPr/>
          <a:lstStyle/>
          <a:p>
            <a:pPr marL="0" indent="0" eaLnBrk="1" hangingPunct="1">
              <a:lnSpc>
                <a:spcPct val="150000"/>
              </a:lnSpc>
              <a:buFontTx/>
              <a:buNone/>
            </a:pPr>
            <a:r>
              <a:rPr lang="en-US" altLang="zh-CN" sz="2000" dirty="0"/>
              <a:t>6</a:t>
            </a:r>
            <a:r>
              <a:rPr lang="zh-CN" altLang="en-US" sz="2000" dirty="0"/>
              <a:t>， 不论团队内外，传递信息效果最好效率也最高的方式是</a:t>
            </a:r>
            <a:r>
              <a:rPr lang="zh-CN" altLang="en-US" sz="2000" dirty="0">
                <a:solidFill>
                  <a:srgbClr val="FF0000"/>
                </a:solidFill>
              </a:rPr>
              <a:t>面对面的交谈</a:t>
            </a:r>
            <a:r>
              <a:rPr lang="zh-CN" altLang="en-US" sz="2000" dirty="0"/>
              <a:t>。</a:t>
            </a:r>
          </a:p>
          <a:p>
            <a:pPr marL="0" indent="0" eaLnBrk="1" hangingPunct="1">
              <a:lnSpc>
                <a:spcPct val="150000"/>
              </a:lnSpc>
              <a:buFontTx/>
              <a:buNone/>
            </a:pPr>
            <a:r>
              <a:rPr lang="en-US" altLang="zh-CN" sz="2000" dirty="0"/>
              <a:t>7</a:t>
            </a:r>
            <a:r>
              <a:rPr lang="zh-CN" altLang="en-US" sz="2000" dirty="0"/>
              <a:t>， </a:t>
            </a:r>
            <a:r>
              <a:rPr lang="zh-CN" altLang="en-US" sz="2000" dirty="0">
                <a:solidFill>
                  <a:srgbClr val="FF0000"/>
                </a:solidFill>
              </a:rPr>
              <a:t>可工作的软件</a:t>
            </a:r>
            <a:r>
              <a:rPr lang="zh-CN" altLang="en-US" sz="2000" dirty="0"/>
              <a:t>是进度的首要度量标准。</a:t>
            </a:r>
          </a:p>
          <a:p>
            <a:pPr marL="0" indent="0" eaLnBrk="1" hangingPunct="1">
              <a:lnSpc>
                <a:spcPct val="150000"/>
              </a:lnSpc>
              <a:buFontTx/>
              <a:buNone/>
            </a:pPr>
            <a:r>
              <a:rPr lang="en-US" altLang="zh-CN" sz="2000" dirty="0"/>
              <a:t>8</a:t>
            </a:r>
            <a:r>
              <a:rPr lang="zh-CN" altLang="en-US" sz="2000" dirty="0"/>
              <a:t>， 敏捷过程倡导</a:t>
            </a:r>
            <a:r>
              <a:rPr lang="zh-CN" altLang="en-US" sz="2000" dirty="0">
                <a:solidFill>
                  <a:srgbClr val="FF0000"/>
                </a:solidFill>
              </a:rPr>
              <a:t>可持续开发</a:t>
            </a:r>
            <a:r>
              <a:rPr lang="zh-CN" altLang="en-US" sz="2000" dirty="0"/>
              <a:t>。责任人、开发人员和用户要能够共同维持其步调稳定延续。</a:t>
            </a:r>
          </a:p>
          <a:p>
            <a:pPr marL="0" indent="0" eaLnBrk="1" hangingPunct="1">
              <a:lnSpc>
                <a:spcPct val="150000"/>
              </a:lnSpc>
              <a:buFontTx/>
              <a:buNone/>
            </a:pPr>
            <a:r>
              <a:rPr lang="en-US" altLang="zh-CN" sz="2000" dirty="0"/>
              <a:t>9</a:t>
            </a:r>
            <a:r>
              <a:rPr lang="zh-CN" altLang="en-US" sz="2000" dirty="0"/>
              <a:t>， 坚持不懈地追求</a:t>
            </a:r>
            <a:r>
              <a:rPr lang="zh-CN" altLang="en-US" sz="2000" dirty="0">
                <a:solidFill>
                  <a:srgbClr val="FF0000"/>
                </a:solidFill>
              </a:rPr>
              <a:t>技术卓越和良好设计</a:t>
            </a:r>
            <a:r>
              <a:rPr lang="zh-CN" altLang="en-US" sz="2000" dirty="0"/>
              <a:t>，敏捷能力由此增强。</a:t>
            </a:r>
          </a:p>
          <a:p>
            <a:pPr marL="0" indent="0" eaLnBrk="1" hangingPunct="1">
              <a:lnSpc>
                <a:spcPct val="150000"/>
              </a:lnSpc>
              <a:buFontTx/>
              <a:buNone/>
            </a:pPr>
            <a:r>
              <a:rPr lang="en-US" altLang="zh-CN" sz="2000" dirty="0"/>
              <a:t>10</a:t>
            </a:r>
            <a:r>
              <a:rPr lang="zh-CN" altLang="en-US" sz="2000" dirty="0"/>
              <a:t>， 以</a:t>
            </a:r>
            <a:r>
              <a:rPr lang="zh-CN" altLang="en-US" sz="2000" dirty="0">
                <a:solidFill>
                  <a:srgbClr val="FF0000"/>
                </a:solidFill>
              </a:rPr>
              <a:t>简洁</a:t>
            </a:r>
            <a:r>
              <a:rPr lang="zh-CN" altLang="en-US" sz="2000" dirty="0"/>
              <a:t>为本，它是极力减少不必要工作量的艺术。</a:t>
            </a:r>
          </a:p>
          <a:p>
            <a:pPr marL="0" indent="0" eaLnBrk="1" hangingPunct="1">
              <a:lnSpc>
                <a:spcPct val="150000"/>
              </a:lnSpc>
              <a:buFontTx/>
              <a:buNone/>
            </a:pPr>
            <a:r>
              <a:rPr lang="en-US" altLang="zh-CN" sz="2000" dirty="0"/>
              <a:t>11</a:t>
            </a:r>
            <a:r>
              <a:rPr lang="zh-CN" altLang="en-US" sz="2000" dirty="0"/>
              <a:t>， 最好的架构、需求和设计出自</a:t>
            </a:r>
            <a:r>
              <a:rPr lang="zh-CN" altLang="en-US" sz="2000" dirty="0">
                <a:solidFill>
                  <a:srgbClr val="FF0000"/>
                </a:solidFill>
              </a:rPr>
              <a:t>自</a:t>
            </a:r>
            <a:r>
              <a:rPr lang="zh-CN" altLang="en-US" sz="2000" dirty="0"/>
              <a:t>组织团队。</a:t>
            </a:r>
          </a:p>
          <a:p>
            <a:pPr marL="0" indent="0" eaLnBrk="1" hangingPunct="1">
              <a:lnSpc>
                <a:spcPct val="150000"/>
              </a:lnSpc>
              <a:buFontTx/>
              <a:buNone/>
            </a:pPr>
            <a:r>
              <a:rPr lang="en-US" altLang="zh-CN" sz="2000" dirty="0"/>
              <a:t>12</a:t>
            </a:r>
            <a:r>
              <a:rPr lang="zh-CN" altLang="en-US" sz="2000" dirty="0"/>
              <a:t>， 团队定期地</a:t>
            </a:r>
            <a:r>
              <a:rPr lang="zh-CN" altLang="en-US" sz="2000" dirty="0">
                <a:solidFill>
                  <a:srgbClr val="FF0000"/>
                </a:solidFill>
              </a:rPr>
              <a:t>反思</a:t>
            </a:r>
            <a:r>
              <a:rPr lang="zh-CN" altLang="en-US" sz="2000" dirty="0"/>
              <a:t>如何能提高成效，并依此调整自身的举止表现</a:t>
            </a:r>
            <a:endParaRPr lang="zh-CN" altLang="zh-C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27" dur="500"/>
                                        <p:tgtEl>
                                          <p:spTgt spid="10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32" dur="500"/>
                                        <p:tgtEl>
                                          <p:spTgt spid="102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37"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p:txBody>
          <a:bodyPr/>
          <a:lstStyle/>
          <a:p>
            <a:r>
              <a:rPr lang="zh-CN" altLang="en-US" dirty="0"/>
              <a:t>敏捷及变更成本</a:t>
            </a:r>
          </a:p>
        </p:txBody>
      </p:sp>
      <p:pic>
        <p:nvPicPr>
          <p:cNvPr id="34818" name="内容占位符 3" descr="11322352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5813" y="1454150"/>
            <a:ext cx="7358062" cy="4879975"/>
          </a:xfr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软件工程模板">
  <a:themeElements>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软件工程模板">
  <a:themeElements>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软件工程模板</Template>
  <TotalTime>22</TotalTime>
  <Words>4986</Words>
  <Application>Microsoft Office PowerPoint</Application>
  <PresentationFormat>全屏显示(4:3)</PresentationFormat>
  <Paragraphs>276</Paragraphs>
  <Slides>53</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53</vt:i4>
      </vt:variant>
    </vt:vector>
  </HeadingPairs>
  <TitlesOfParts>
    <vt:vector size="65" baseType="lpstr">
      <vt:lpstr>-apple-system</vt:lpstr>
      <vt:lpstr>Huawei Sans</vt:lpstr>
      <vt:lpstr>PingFang SC</vt:lpstr>
      <vt:lpstr>黑体</vt:lpstr>
      <vt:lpstr>华文细黑</vt:lpstr>
      <vt:lpstr>华文新魏</vt:lpstr>
      <vt:lpstr>宋体</vt:lpstr>
      <vt:lpstr>Arial</vt:lpstr>
      <vt:lpstr>Calibri</vt:lpstr>
      <vt:lpstr>Wingdings</vt:lpstr>
      <vt:lpstr>软件工程模板</vt:lpstr>
      <vt:lpstr>1_软件工程模板</vt:lpstr>
      <vt:lpstr>第3章 敏捷开发</vt:lpstr>
      <vt:lpstr>问题……</vt:lpstr>
      <vt:lpstr>PowerPoint 演示文稿</vt:lpstr>
      <vt:lpstr>主要内容</vt:lpstr>
      <vt:lpstr>3.1 敏捷是什么？</vt:lpstr>
      <vt:lpstr>敏捷软件开发宣言</vt:lpstr>
      <vt:lpstr>敏捷宣言遵循的原则</vt:lpstr>
      <vt:lpstr>敏捷宣言遵循的原则（续）</vt:lpstr>
      <vt:lpstr>敏捷及变更成本</vt:lpstr>
      <vt:lpstr>敏捷开发与瀑布开发的外在区别</vt:lpstr>
      <vt:lpstr>价值驱动—敏捷与传统瀑布模型的最大区别</vt:lpstr>
      <vt:lpstr>PowerPoint 演示文稿</vt:lpstr>
      <vt:lpstr>PowerPoint 演示文稿</vt:lpstr>
      <vt:lpstr>PowerPoint 演示文稿</vt:lpstr>
      <vt:lpstr>PowerPoint 演示文稿</vt:lpstr>
      <vt:lpstr>PowerPoint 演示文稿</vt:lpstr>
      <vt:lpstr>PowerPoint 演示文稿</vt:lpstr>
      <vt:lpstr>3.2 Scrum（续）</vt:lpstr>
      <vt:lpstr>3.2 Scrum（续）</vt:lpstr>
      <vt:lpstr>3.2 Scrum（续）</vt:lpstr>
      <vt:lpstr>3.2 Scrum（续）</vt:lpstr>
      <vt:lpstr>3.2 Scrum（续）</vt:lpstr>
      <vt:lpstr>3.2 Scrum（续）</vt:lpstr>
      <vt:lpstr>PowerPoint 演示文稿</vt:lpstr>
      <vt:lpstr>3.3 敏捷开发管理方法--看板</vt:lpstr>
      <vt:lpstr>3.3 敏捷开发管理方法--看板（续）</vt:lpstr>
      <vt:lpstr>PowerPoint 演示文稿</vt:lpstr>
      <vt:lpstr>PowerPoint 演示文稿</vt:lpstr>
      <vt:lpstr>PowerPoint 演示文稿</vt:lpstr>
      <vt:lpstr>PowerPoint 演示文稿</vt:lpstr>
      <vt:lpstr>3.4 极限编程</vt:lpstr>
      <vt:lpstr>3.4 极限编程（续）</vt:lpstr>
      <vt:lpstr>3.4 极限编程（续）</vt:lpstr>
      <vt:lpstr>3.4 极限编程（续）</vt:lpstr>
      <vt:lpstr>3.4 极限编程（续）</vt:lpstr>
      <vt:lpstr>3.4 极限编程（续）</vt:lpstr>
      <vt:lpstr>PowerPoint 演示文稿</vt:lpstr>
      <vt:lpstr>PowerPoint 演示文稿</vt:lpstr>
      <vt:lpstr>PowerPoint 演示文稿</vt:lpstr>
      <vt:lpstr>3.4 极限编程（续）</vt:lpstr>
      <vt:lpstr>3.4 极限编程（续）</vt:lpstr>
      <vt:lpstr>3.4 极限编程（续）</vt:lpstr>
      <vt:lpstr>3.4 ﻿DevOps</vt:lpstr>
      <vt:lpstr>﻿DevOps生命周期过程</vt:lpstr>
      <vt:lpstr>﻿持续集成与持续交付</vt:lpstr>
      <vt:lpstr>﻿DevOps收益与价值</vt:lpstr>
      <vt:lpstr>﻿DevOps持续交付实施框架</vt:lpstr>
      <vt:lpstr>﻿敏捷和DevOps关系</vt:lpstr>
      <vt:lpstr>PowerPoint 演示文稿</vt:lpstr>
      <vt:lpstr>PowerPoint 演示文稿</vt:lpstr>
      <vt:lpstr>PowerPoint 演示文稿</vt:lpstr>
      <vt:lpstr>PowerPoint 演示文稿</vt:lpstr>
      <vt:lpstr>作业</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敏捷视角下的过程</dc:title>
  <dc:creator>User</dc:creator>
  <cp:lastModifiedBy>wuqq</cp:lastModifiedBy>
  <cp:revision>168</cp:revision>
  <cp:lastPrinted>2024-09-02T10:22:48Z</cp:lastPrinted>
  <dcterms:created xsi:type="dcterms:W3CDTF">2024-09-02T10:22:48Z</dcterms:created>
  <dcterms:modified xsi:type="dcterms:W3CDTF">2025-09-02T07:26:49Z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2052-6.7.0.8823</vt:lpwstr>
  </property>
  <property fmtid="{D5CDD505-2E9C-101B-9397-08002B2CF9AE}" pid="3" name="ICV">
    <vt:lpwstr>19A6B2F597316B61896DD56647790892_42</vt:lpwstr>
  </property>
</Properties>
</file>